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93" r:id="rId4"/>
    <p:sldId id="294" r:id="rId5"/>
    <p:sldId id="295" r:id="rId6"/>
    <p:sldId id="390" r:id="rId7"/>
    <p:sldId id="391" r:id="rId8"/>
    <p:sldId id="258" r:id="rId9"/>
    <p:sldId id="361" r:id="rId10"/>
    <p:sldId id="325" r:id="rId11"/>
    <p:sldId id="296" r:id="rId12"/>
    <p:sldId id="259" r:id="rId13"/>
    <p:sldId id="260" r:id="rId14"/>
    <p:sldId id="286" r:id="rId15"/>
    <p:sldId id="261" r:id="rId16"/>
    <p:sldId id="287" r:id="rId17"/>
    <p:sldId id="290" r:id="rId18"/>
    <p:sldId id="291" r:id="rId19"/>
    <p:sldId id="297" r:id="rId20"/>
    <p:sldId id="302" r:id="rId21"/>
    <p:sldId id="332" r:id="rId22"/>
    <p:sldId id="301" r:id="rId23"/>
    <p:sldId id="298" r:id="rId24"/>
    <p:sldId id="389" r:id="rId25"/>
    <p:sldId id="304" r:id="rId26"/>
    <p:sldId id="320" r:id="rId27"/>
    <p:sldId id="257" r:id="rId28"/>
    <p:sldId id="285" r:id="rId29"/>
    <p:sldId id="307" r:id="rId30"/>
    <p:sldId id="309" r:id="rId31"/>
    <p:sldId id="385" r:id="rId32"/>
    <p:sldId id="306" r:id="rId33"/>
    <p:sldId id="326" r:id="rId34"/>
    <p:sldId id="331" r:id="rId35"/>
    <p:sldId id="358" r:id="rId36"/>
    <p:sldId id="335" r:id="rId37"/>
    <p:sldId id="339" r:id="rId38"/>
    <p:sldId id="388" r:id="rId39"/>
    <p:sldId id="336" r:id="rId40"/>
    <p:sldId id="341" r:id="rId41"/>
    <p:sldId id="337" r:id="rId42"/>
    <p:sldId id="342" r:id="rId43"/>
    <p:sldId id="340" r:id="rId44"/>
    <p:sldId id="338" r:id="rId45"/>
    <p:sldId id="383" r:id="rId46"/>
    <p:sldId id="382" r:id="rId47"/>
    <p:sldId id="384" r:id="rId48"/>
    <p:sldId id="322" r:id="rId49"/>
    <p:sldId id="333" r:id="rId50"/>
    <p:sldId id="324" r:id="rId51"/>
    <p:sldId id="327" r:id="rId52"/>
    <p:sldId id="328" r:id="rId53"/>
    <p:sldId id="263" r:id="rId54"/>
    <p:sldId id="262" r:id="rId55"/>
    <p:sldId id="344" r:id="rId56"/>
    <p:sldId id="343" r:id="rId57"/>
    <p:sldId id="345" r:id="rId58"/>
    <p:sldId id="346" r:id="rId59"/>
    <p:sldId id="347" r:id="rId60"/>
    <p:sldId id="351" r:id="rId61"/>
    <p:sldId id="348" r:id="rId62"/>
    <p:sldId id="349" r:id="rId63"/>
    <p:sldId id="350" r:id="rId64"/>
    <p:sldId id="352" r:id="rId65"/>
    <p:sldId id="323" r:id="rId66"/>
    <p:sldId id="334" r:id="rId67"/>
    <p:sldId id="353" r:id="rId68"/>
    <p:sldId id="354" r:id="rId69"/>
    <p:sldId id="356" r:id="rId70"/>
    <p:sldId id="355" r:id="rId71"/>
    <p:sldId id="280" r:id="rId72"/>
    <p:sldId id="281" r:id="rId73"/>
    <p:sldId id="283" r:id="rId74"/>
    <p:sldId id="282" r:id="rId75"/>
    <p:sldId id="284" r:id="rId76"/>
    <p:sldId id="277" r:id="rId77"/>
    <p:sldId id="357" r:id="rId78"/>
    <p:sldId id="292" r:id="rId79"/>
    <p:sldId id="359" r:id="rId80"/>
    <p:sldId id="360" r:id="rId81"/>
    <p:sldId id="362" r:id="rId82"/>
    <p:sldId id="363" r:id="rId83"/>
    <p:sldId id="364" r:id="rId84"/>
    <p:sldId id="365" r:id="rId85"/>
    <p:sldId id="366" r:id="rId86"/>
    <p:sldId id="375" r:id="rId87"/>
    <p:sldId id="376" r:id="rId88"/>
    <p:sldId id="377" r:id="rId89"/>
    <p:sldId id="378" r:id="rId90"/>
    <p:sldId id="379" r:id="rId91"/>
    <p:sldId id="380" r:id="rId92"/>
    <p:sldId id="381" r:id="rId93"/>
    <p:sldId id="367" r:id="rId94"/>
    <p:sldId id="368" r:id="rId95"/>
    <p:sldId id="369" r:id="rId96"/>
    <p:sldId id="371" r:id="rId97"/>
    <p:sldId id="370" r:id="rId98"/>
    <p:sldId id="372" r:id="rId99"/>
    <p:sldId id="373" r:id="rId100"/>
    <p:sldId id="374" r:id="rId101"/>
    <p:sldId id="265" r:id="rId102"/>
    <p:sldId id="386" r:id="rId103"/>
    <p:sldId id="274" r:id="rId104"/>
    <p:sldId id="310" r:id="rId105"/>
    <p:sldId id="387" r:id="rId106"/>
    <p:sldId id="392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 G" initials="TG" lastIdx="16" clrIdx="0">
    <p:extLst>
      <p:ext uri="{19B8F6BF-5375-455C-9EA6-DF929625EA0E}">
        <p15:presenceInfo xmlns:p15="http://schemas.microsoft.com/office/powerpoint/2012/main" userId="aba4f1578fe940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2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5T20:39:26.280" idx="3">
    <p:pos x="10" y="10"/>
    <p:text>T G	12/15/2016
面向对象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7T20:03:30.647" idx="10">
    <p:pos x="4893" y="1511"/>
    <p:text>图片里的是Python作者Guido van Rossum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5T22:59:10.858" idx="4">
    <p:pos x="10" y="10"/>
    <p:text>固定的输入有固定的输出</p:text>
    <p:extLst>
      <p:ext uri="{C676402C-5697-4E1C-873F-D02D1690AC5C}">
        <p15:threadingInfo xmlns:p15="http://schemas.microsoft.com/office/powerpoint/2012/main" timeZoneBias="-480"/>
      </p:ext>
    </p:extLst>
  </p:cm>
  <p:cm authorId="1" dt="2016-12-15T23:55:03.965" idx="5">
    <p:pos x="6759" y="173"/>
    <p:text>λ演算: lambda calculus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10T10:52:11.393" idx="12">
    <p:pos x="4824" y="1236"/>
    <p:text>ramda.js, provides functions to operate on structures in JavaScript without mutating them</p:text>
    <p:extLst>
      <p:ext uri="{C676402C-5697-4E1C-873F-D02D1690AC5C}">
        <p15:threadingInfo xmlns:p15="http://schemas.microsoft.com/office/powerpoint/2012/main" timeZoneBias="-480"/>
      </p:ext>
    </p:extLst>
  </p:cm>
  <p:cm authorId="1" dt="2017-01-10T10:52:59.031" idx="13">
    <p:pos x="200" y="2589"/>
    <p:text>Immutable.js, library by Facebook providing data structures that can only be operated on without mutation (-&gt; allows optimizations like reusing memory, no copying needed)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10T11:05:58.172" idx="14">
    <p:pos x="2768" y="3192"/>
    <p:text>Angular pipes: auto-caching for pure functions in HTML templates. Before this (-&gt; in Angular 1), there was no notion of pure functions (guaranteeing things would output the same result), so performance was horrible: had to recalc everything on ever single iteration.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10T11:26:11.808" idx="15">
    <p:pos x="408" y="1410"/>
    <p:text>R: ramda.js, functional library for javascript mentioned earlier. function names may slightly change across libraries/languages, but the principles are universal.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10T11:43:57.892" idx="16">
    <p:pos x="1817" y="1648"/>
    <p:text>Hindley-Milner is the standard in functional languages: TypeScript and Flow are implementations of a type system for compile-time checks with JavaScript.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7T20:11:15.206" idx="11">
    <p:pos x="4668" y="352"/>
    <p:text>来自Ramda.js库</p:text>
    <p:extLst mod="1"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6T23:35:52.996" idx="9">
    <p:pos x="1733" y="3408"/>
    <p:text>trainwreck. best I could do here, sorry.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6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7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3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3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30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3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1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3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1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16938-4C7E-4D17-9173-1C0D99711672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D2ACE-DC46-4314-9F24-D3E40BFF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1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17" Type="http://schemas.openxmlformats.org/officeDocument/2006/relationships/image" Target="../media/image91.png"/><Relationship Id="rId2" Type="http://schemas.openxmlformats.org/officeDocument/2006/relationships/image" Target="../media/image8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63.png"/><Relationship Id="rId5" Type="http://schemas.openxmlformats.org/officeDocument/2006/relationships/image" Target="../media/image46.png"/><Relationship Id="rId15" Type="http://schemas.openxmlformats.org/officeDocument/2006/relationships/image" Target="../media/image66.png"/><Relationship Id="rId10" Type="http://schemas.openxmlformats.org/officeDocument/2006/relationships/image" Target="../media/image64.png"/><Relationship Id="rId19" Type="http://schemas.openxmlformats.org/officeDocument/2006/relationships/comments" Target="../comments/comment9.xml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9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FP in 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Functional programming in front-end JavaScript</a:t>
            </a:r>
          </a:p>
        </p:txBody>
      </p:sp>
    </p:spTree>
    <p:extLst>
      <p:ext uri="{BB962C8B-B14F-4D97-AF65-F5344CB8AC3E}">
        <p14:creationId xmlns:p14="http://schemas.microsoft.com/office/powerpoint/2010/main" val="45045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70" y="80128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Uses of FP in front-end</a:t>
            </a:r>
            <a:endParaRPr lang="en-US" dirty="0"/>
          </a:p>
        </p:txBody>
      </p:sp>
      <p:pic>
        <p:nvPicPr>
          <p:cNvPr id="26626" name="Picture 2" descr="https://cdn.meme.am/instances/597969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44" y="238195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1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44" y="268887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/>
              <a:t>Typeclasses</a:t>
            </a:r>
            <a:r>
              <a:rPr lang="en-US" altLang="zh-CN" dirty="0"/>
              <a:t>… any more?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785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83" y="165014"/>
            <a:ext cx="10515600" cy="62143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Algebraic data types (ADTs) in category theory</a:t>
            </a:r>
            <a:endParaRPr lang="en-US" dirty="0"/>
          </a:p>
        </p:txBody>
      </p:sp>
      <p:pic>
        <p:nvPicPr>
          <p:cNvPr id="4098" name="Picture 2" descr="https://raw.githubusercontent.com/fantasyland/fantasy-land/master/figures/dependenc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02" y="2067359"/>
            <a:ext cx="86201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ithub.com/fantasyland/fantasy-land/raw/master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420" y="-11949"/>
            <a:ext cx="2221491" cy="22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79662" y="783429"/>
            <a:ext cx="7349836" cy="705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* from JS standard fantasy-land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66306" y="2081279"/>
            <a:ext cx="7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map()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72405" y="2394248"/>
            <a:ext cx="106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equals()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76725" y="3365381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empty()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5499" y="1796586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concat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7730" y="1795388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reduce()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66252" y="3382303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traverse()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53671" y="2846062"/>
            <a:ext cx="69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78570" y="3740275"/>
            <a:ext cx="55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of()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1964" y="2756543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alt()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25420" y="3930082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zero()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75798" y="4189721"/>
            <a:ext cx="1263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chain()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fmap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0046" y="5113838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chainRec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9505" y="2881507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extend()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65974" y="4222447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extract()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31231" y="2866741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bimap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47292" y="3307134"/>
            <a:ext cx="126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promap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138" y="2870206"/>
            <a:ext cx="755498" cy="8898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869" y="1475218"/>
            <a:ext cx="1942846" cy="3229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791" y="1456455"/>
            <a:ext cx="898237" cy="347705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10364910" y="2265945"/>
            <a:ext cx="617110" cy="47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=</a:t>
            </a:r>
            <a:endParaRPr lang="en-US" sz="4800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8344252" y="1415608"/>
            <a:ext cx="843767" cy="200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[a] [b] </a:t>
            </a:r>
          </a:p>
          <a:p>
            <a:r>
              <a:rPr lang="ja-JP" altLang="en-US" sz="2000" dirty="0"/>
              <a:t>　⇓</a:t>
            </a:r>
            <a:endParaRPr lang="en-US" altLang="ja-JP" sz="2000" dirty="0"/>
          </a:p>
          <a:p>
            <a:r>
              <a:rPr lang="en-US" sz="2000" dirty="0"/>
              <a:t> [a, b]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312" y="2067359"/>
            <a:ext cx="1247122" cy="6210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8775" y="4001422"/>
            <a:ext cx="2680387" cy="8707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4" y="3643993"/>
            <a:ext cx="755498" cy="8898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2833" y="3760423"/>
            <a:ext cx="236957" cy="5229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8383" y="4531620"/>
            <a:ext cx="1021204" cy="7160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7869" y="1808648"/>
            <a:ext cx="1683933" cy="4085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1697" y="3337833"/>
            <a:ext cx="598138" cy="2536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6877" y="3570268"/>
            <a:ext cx="598138" cy="25368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0059" y="3624792"/>
            <a:ext cx="598138" cy="25368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0059" y="3885818"/>
            <a:ext cx="609198" cy="45198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0442" y="4220396"/>
            <a:ext cx="756144" cy="43032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2902" y="3357853"/>
            <a:ext cx="1193285" cy="327027"/>
          </a:xfrm>
          <a:prstGeom prst="rect">
            <a:avLst/>
          </a:prstGeom>
        </p:spPr>
      </p:pic>
      <p:sp>
        <p:nvSpPr>
          <p:cNvPr id="45" name="Title 1"/>
          <p:cNvSpPr txBox="1">
            <a:spLocks/>
          </p:cNvSpPr>
          <p:nvPr/>
        </p:nvSpPr>
        <p:spPr>
          <a:xfrm>
            <a:off x="4348864" y="5537250"/>
            <a:ext cx="617110" cy="47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?</a:t>
            </a:r>
            <a:endParaRPr lang="en-US" sz="4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1079" y="4633607"/>
            <a:ext cx="372637" cy="109282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44158" y="3017055"/>
            <a:ext cx="336396" cy="105080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9068" y="5466487"/>
            <a:ext cx="1516428" cy="6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5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/>
      <p:bldP spid="28" grpId="0"/>
      <p:bldP spid="4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032" y="365125"/>
            <a:ext cx="3492002" cy="1325563"/>
          </a:xfrm>
        </p:spPr>
        <p:txBody>
          <a:bodyPr/>
          <a:lstStyle/>
          <a:p>
            <a:r>
              <a:rPr lang="en-US" altLang="zh-CN" dirty="0"/>
              <a:t>So, what of JS?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282" y="2090041"/>
            <a:ext cx="5426305" cy="168358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functionality all there</a:t>
            </a:r>
          </a:p>
          <a:p>
            <a:pPr lvl="1"/>
            <a:r>
              <a:rPr lang="en-US" altLang="zh-CN" dirty="0" err="1"/>
              <a:t>Ramda</a:t>
            </a:r>
            <a:r>
              <a:rPr lang="en-US" altLang="zh-CN" dirty="0"/>
              <a:t> provides curry()/compose()</a:t>
            </a:r>
          </a:p>
          <a:p>
            <a:pPr lvl="1"/>
            <a:r>
              <a:rPr lang="en-US" altLang="zh-CN" dirty="0"/>
              <a:t>Sanctuary offers monads like Maybe</a:t>
            </a:r>
          </a:p>
          <a:p>
            <a:pPr lvl="1"/>
            <a:r>
              <a:rPr lang="en-US" altLang="zh-CN" dirty="0"/>
              <a:t>Angular/React help with side-effects (redux-effects, @</a:t>
            </a:r>
            <a:r>
              <a:rPr lang="en-US" altLang="zh-CN" dirty="0" err="1"/>
              <a:t>ngrx</a:t>
            </a:r>
            <a:r>
              <a:rPr lang="en-US" altLang="zh-CN" dirty="0"/>
              <a:t>/effects)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654" y="602843"/>
            <a:ext cx="1778934" cy="1859273"/>
          </a:xfrm>
          <a:prstGeom prst="rect">
            <a:avLst/>
          </a:prstGeom>
        </p:spPr>
      </p:pic>
      <p:pic>
        <p:nvPicPr>
          <p:cNvPr id="5" name="Picture 4" descr="http://ramda.jcphillipps.com/logo/ramdaFilled_200x2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53" y="651679"/>
            <a:ext cx="1540798" cy="181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260" y="2747214"/>
            <a:ext cx="3902313" cy="3989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208" y="651679"/>
            <a:ext cx="1794848" cy="1808981"/>
          </a:xfrm>
          <a:prstGeom prst="rect">
            <a:avLst/>
          </a:prstGeom>
        </p:spPr>
      </p:pic>
      <p:sp>
        <p:nvSpPr>
          <p:cNvPr id="9" name="Circle: Hollow 8"/>
          <p:cNvSpPr/>
          <p:nvPr/>
        </p:nvSpPr>
        <p:spPr>
          <a:xfrm>
            <a:off x="11182525" y="2810312"/>
            <a:ext cx="1009475" cy="4269996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8283" y="4357890"/>
            <a:ext cx="6569864" cy="1891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Type inference…</a:t>
            </a:r>
          </a:p>
          <a:p>
            <a:pPr lvl="1"/>
            <a:r>
              <a:rPr lang="en-US" altLang="zh-CN" dirty="0"/>
              <a:t>WIP (I’m typing </a:t>
            </a:r>
            <a:r>
              <a:rPr lang="en-US" altLang="zh-CN" dirty="0" err="1"/>
              <a:t>Ramda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in flux, progress</a:t>
            </a:r>
          </a:p>
          <a:p>
            <a:pPr lvl="1"/>
            <a:r>
              <a:rPr lang="en-US" altLang="zh-CN" dirty="0" err="1"/>
              <a:t>TypeScript</a:t>
            </a:r>
            <a:r>
              <a:rPr lang="en-US" altLang="zh-CN" dirty="0"/>
              <a:t> not quite there yet, errors on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8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 descr="https://codebyjosh.files.wordpress.com/2014/10/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56" y="0"/>
            <a:ext cx="7846378" cy="68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1445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833" y="1403173"/>
            <a:ext cx="3090333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3047" y="4741334"/>
            <a:ext cx="191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@tycho01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20" y="5523998"/>
            <a:ext cx="707133" cy="682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854" y="5553578"/>
            <a:ext cx="783775" cy="68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830" y="5523998"/>
            <a:ext cx="735091" cy="711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46" y="5523998"/>
            <a:ext cx="712273" cy="70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8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zh-CN" dirty="0"/>
              <a:t>Libraries:</a:t>
            </a:r>
            <a:endParaRPr lang="en-US" dirty="0"/>
          </a:p>
          <a:p>
            <a:r>
              <a:rPr lang="en-US" dirty="0"/>
              <a:t>http://ramdajs.com/</a:t>
            </a:r>
          </a:p>
          <a:p>
            <a:r>
              <a:rPr lang="en-US" dirty="0"/>
              <a:t>https://github.com/fantasyland/fantasy-land</a:t>
            </a:r>
          </a:p>
          <a:p>
            <a:r>
              <a:rPr lang="en-US" dirty="0"/>
              <a:t>https://github.com/sanctuary-js/sanctuary</a:t>
            </a:r>
          </a:p>
          <a:p>
            <a:endParaRPr lang="en-US" dirty="0"/>
          </a:p>
          <a:p>
            <a:r>
              <a:rPr lang="en-US" altLang="zh-CN" dirty="0"/>
              <a:t>Tutorials:</a:t>
            </a:r>
            <a:endParaRPr lang="en-US" dirty="0"/>
          </a:p>
          <a:p>
            <a:r>
              <a:rPr lang="en-US" dirty="0"/>
              <a:t>https://github.com/christiantakle/mostly-adequate-guide</a:t>
            </a:r>
            <a:endParaRPr lang="en-US" dirty="0"/>
          </a:p>
          <a:p>
            <a:r>
              <a:rPr lang="en-US" dirty="0"/>
              <a:t>adit.io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40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Image result for no idea what I'm do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0" y="79023"/>
            <a:ext cx="121708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9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03" y="241559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Intermission: prog </a:t>
            </a:r>
            <a:r>
              <a:rPr lang="en-US" altLang="zh-CN" dirty="0" err="1"/>
              <a:t>lang</a:t>
            </a:r>
            <a:r>
              <a:rPr lang="en-US" altLang="zh-CN" dirty="0"/>
              <a:t>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0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563" y="420543"/>
            <a:ext cx="6651219" cy="1325563"/>
          </a:xfrm>
        </p:spPr>
        <p:txBody>
          <a:bodyPr/>
          <a:lstStyle/>
          <a:p>
            <a:r>
              <a:rPr lang="en-US" altLang="ja-JP" dirty="0"/>
              <a:t>Imperative/</a:t>
            </a:r>
            <a:r>
              <a:rPr lang="en-US" altLang="zh-CN" dirty="0"/>
              <a:t>OOP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246418" y="1936461"/>
            <a:ext cx="3493655" cy="4351338"/>
          </a:xfrm>
        </p:spPr>
        <p:txBody>
          <a:bodyPr>
            <a:normAutofit/>
          </a:bodyPr>
          <a:lstStyle/>
          <a:p>
            <a:r>
              <a:rPr lang="en-US" dirty="0"/>
              <a:t>FORTRAN</a:t>
            </a:r>
          </a:p>
          <a:p>
            <a:r>
              <a:rPr lang="en-US" dirty="0"/>
              <a:t>COBOL</a:t>
            </a:r>
          </a:p>
          <a:p>
            <a:r>
              <a:rPr lang="en-US" dirty="0"/>
              <a:t>ALGOL / Pascal</a:t>
            </a:r>
          </a:p>
          <a:p>
            <a:r>
              <a:rPr lang="en-US" dirty="0"/>
              <a:t>Smalltalk (OOP)</a:t>
            </a:r>
          </a:p>
          <a:p>
            <a:r>
              <a:rPr lang="en-US" dirty="0"/>
              <a:t>C / C++ (OOP)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Java (OOP)</a:t>
            </a:r>
          </a:p>
          <a:p>
            <a:r>
              <a:rPr lang="en-US" dirty="0"/>
              <a:t>VB/.NET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9534" y="478015"/>
            <a:ext cx="5393267" cy="1325563"/>
          </a:xfrm>
        </p:spPr>
        <p:txBody>
          <a:bodyPr/>
          <a:lstStyle/>
          <a:p>
            <a:r>
              <a:rPr lang="en-US" altLang="zh-CN" dirty="0"/>
              <a:t>Functional languages</a:t>
            </a:r>
            <a:endParaRPr 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4354690" y="2062692"/>
            <a:ext cx="27629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APL</a:t>
            </a:r>
          </a:p>
          <a:p>
            <a:r>
              <a:rPr lang="en-US" dirty="0"/>
              <a:t>Lisp</a:t>
            </a:r>
          </a:p>
          <a:p>
            <a:r>
              <a:rPr lang="en-US" dirty="0"/>
              <a:t>ML</a:t>
            </a:r>
          </a:p>
          <a:p>
            <a:r>
              <a:rPr lang="en-US" dirty="0"/>
              <a:t>Scheme</a:t>
            </a:r>
          </a:p>
          <a:p>
            <a:r>
              <a:rPr lang="en-US" dirty="0"/>
              <a:t>Occam</a:t>
            </a:r>
          </a:p>
          <a:p>
            <a:r>
              <a:rPr lang="en-US" dirty="0"/>
              <a:t>Clojure</a:t>
            </a:r>
          </a:p>
          <a:p>
            <a:r>
              <a:rPr lang="en-US" dirty="0"/>
              <a:t>Erlang</a:t>
            </a:r>
          </a:p>
          <a:p>
            <a:r>
              <a:rPr lang="en-US" dirty="0"/>
              <a:t>Elixir</a:t>
            </a:r>
          </a:p>
          <a:p>
            <a:r>
              <a:rPr lang="en-US" dirty="0"/>
              <a:t>Haskell</a:t>
            </a:r>
          </a:p>
        </p:txBody>
      </p:sp>
    </p:spTree>
    <p:extLst>
      <p:ext uri="{BB962C8B-B14F-4D97-AF65-F5344CB8AC3E}">
        <p14:creationId xmlns:p14="http://schemas.microsoft.com/office/powerpoint/2010/main" val="258366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0980" y="108127"/>
            <a:ext cx="7139031" cy="1325563"/>
          </a:xfrm>
        </p:spPr>
        <p:txBody>
          <a:bodyPr/>
          <a:lstStyle/>
          <a:p>
            <a:r>
              <a:rPr lang="en-US" altLang="zh-CN" dirty="0"/>
              <a:t>… Haven’t heard of them.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Image result for never he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78" y="2240228"/>
            <a:ext cx="3522132" cy="352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8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5813" y="356736"/>
            <a:ext cx="6535023" cy="1325563"/>
          </a:xfrm>
        </p:spPr>
        <p:txBody>
          <a:bodyPr/>
          <a:lstStyle/>
          <a:p>
            <a:r>
              <a:rPr lang="en-US" dirty="0"/>
              <a:t>Mixed-paradigm languages: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166" y="1814336"/>
            <a:ext cx="2215696" cy="2227825"/>
          </a:xfrm>
        </p:spPr>
        <p:txBody>
          <a:bodyPr/>
          <a:lstStyle/>
          <a:p>
            <a:r>
              <a:rPr lang="en-US" dirty="0"/>
              <a:t>Scala</a:t>
            </a:r>
          </a:p>
          <a:p>
            <a:r>
              <a:rPr lang="en-US" dirty="0"/>
              <a:t>F#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^ ???</a:t>
            </a:r>
          </a:p>
        </p:txBody>
      </p:sp>
      <p:pic>
        <p:nvPicPr>
          <p:cNvPr id="68610" name="Picture 2" descr="http://www.ibm.com/developerworks/library/j-jn16/figur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16" y="2219325"/>
            <a:ext cx="5553075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302895" y="3069144"/>
            <a:ext cx="943797" cy="614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72140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398992"/>
            <a:ext cx="3002844" cy="1325563"/>
          </a:xfrm>
        </p:spPr>
        <p:txBody>
          <a:bodyPr/>
          <a:lstStyle/>
          <a:p>
            <a:r>
              <a:rPr lang="en-US" dirty="0"/>
              <a:t>OOP wins!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3111" y="1840089"/>
            <a:ext cx="8568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If FP is useful, how come most popular languages are object-oriented (OOP)?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23554" name="Picture 2" descr="http://theboxingtribune.com/wp-content/uploads/2011/09/mayweather-ortiz-knockout-la-tim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986" y="1272281"/>
            <a:ext cx="7902222" cy="570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6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398992"/>
            <a:ext cx="3002844" cy="1325563"/>
          </a:xfrm>
        </p:spPr>
        <p:txBody>
          <a:bodyPr/>
          <a:lstStyle/>
          <a:p>
            <a:r>
              <a:rPr lang="en-US" dirty="0"/>
              <a:t>OOP wins?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111" y="1840089"/>
            <a:ext cx="69657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If FP is useful, why did OOP win?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3600" dirty="0"/>
              <a:t>… has it?</a:t>
            </a:r>
            <a:endParaRPr lang="en-US" altLang="zh-C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Reasons: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C++ age: computers too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Python: compiler can’t take FP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Java: emphasizes OO paradigm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dirty="0"/>
              <a:t>Haskell: too hard to learn?</a:t>
            </a:r>
          </a:p>
        </p:txBody>
      </p:sp>
      <p:pic>
        <p:nvPicPr>
          <p:cNvPr id="21506" name="Picture 2" descr="Nonfunctional Gui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587" y="2600587"/>
            <a:ext cx="4257413" cy="42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35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398992"/>
            <a:ext cx="3002844" cy="1325563"/>
          </a:xfrm>
        </p:spPr>
        <p:txBody>
          <a:bodyPr/>
          <a:lstStyle/>
          <a:p>
            <a:r>
              <a:rPr lang="en-US" dirty="0"/>
              <a:t>OOP wins?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518708"/>
            <a:ext cx="64572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How about now?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CPUs faster, not limited to low-level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progress slowing; CPU cores do still grow, must parallelize to increase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Java creator Martin </a:t>
            </a:r>
            <a:r>
              <a:rPr lang="en-US" altLang="zh-CN" sz="2800" dirty="0" err="1"/>
              <a:t>Odersky</a:t>
            </a:r>
            <a:r>
              <a:rPr lang="en-US" altLang="zh-CN" sz="2800" dirty="0"/>
              <a:t> moved on to make Scala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Java and even C++ are adding FP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would JS be as hard to learn as Haskell?</a:t>
            </a:r>
            <a:endParaRPr lang="en-US" sz="2800" dirty="0"/>
          </a:p>
        </p:txBody>
      </p:sp>
      <p:pic>
        <p:nvPicPr>
          <p:cNvPr id="20482" name="Picture 2" descr="Image result for cpu perform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44" y="165968"/>
            <a:ext cx="52959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489" y="297392"/>
            <a:ext cx="5777089" cy="1325563"/>
          </a:xfrm>
        </p:spPr>
        <p:txBody>
          <a:bodyPr/>
          <a:lstStyle/>
          <a:p>
            <a:r>
              <a:rPr lang="en-US" altLang="zh-CN" dirty="0"/>
              <a:t>So…. what’s “functional”?</a:t>
            </a:r>
            <a:endParaRPr lang="en-US" dirty="0"/>
          </a:p>
        </p:txBody>
      </p:sp>
      <p:pic>
        <p:nvPicPr>
          <p:cNvPr id="8" name="Picture 2" descr="http://www.relatably.com/m/img/functional-programming-memes/dr-evil-function-resized-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44" y="1726121"/>
            <a:ext cx="6344356" cy="513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8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167" y="4600310"/>
            <a:ext cx="1714500" cy="1714500"/>
          </a:xfrm>
        </p:spPr>
      </p:pic>
      <p:sp>
        <p:nvSpPr>
          <p:cNvPr id="5" name="TextBox 4"/>
          <p:cNvSpPr txBox="1"/>
          <p:nvPr/>
        </p:nvSpPr>
        <p:spPr>
          <a:xfrm>
            <a:off x="673047" y="4741334"/>
            <a:ext cx="191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@tycho01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20" y="5523998"/>
            <a:ext cx="707133" cy="68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854" y="5553578"/>
            <a:ext cx="783775" cy="68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830" y="5523998"/>
            <a:ext cx="735091" cy="711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46" y="5523998"/>
            <a:ext cx="712273" cy="7030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199" y="1772355"/>
            <a:ext cx="111916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Tycho </a:t>
            </a:r>
            <a:r>
              <a:rPr lang="en-US" sz="4000" dirty="0" err="1"/>
              <a:t>Grouwstra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000" dirty="0"/>
              <a:t>like languages (programming/real)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moved to Guangdong after graduating end 2011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000" dirty="0"/>
              <a:t>now started office doing front-end with Angular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4542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127921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Features of the functional paradigm: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42108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Emphasize pure functions</a:t>
            </a:r>
          </a:p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Treat functions as first-class citizens</a:t>
            </a:r>
          </a:p>
          <a:p>
            <a:r>
              <a:rPr lang="en-US" altLang="ja-JP" dirty="0" err="1">
                <a:latin typeface="DengXian" panose="02010600030101010101" pitchFamily="2" charset="-122"/>
                <a:ea typeface="DengXian" panose="02010600030101010101" pitchFamily="2" charset="-122"/>
              </a:rPr>
              <a:t>T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ypeclasses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89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2628" cy="1325563"/>
          </a:xfrm>
        </p:spPr>
        <p:txBody>
          <a:bodyPr/>
          <a:lstStyle/>
          <a:p>
            <a:r>
              <a:rPr lang="en-US" altLang="zh-CN" dirty="0"/>
              <a:t>FP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636391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Emphasize pure functions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Treat functions as first-class citizens</a:t>
            </a:r>
          </a:p>
          <a:p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ypeclasses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06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595" y="274987"/>
            <a:ext cx="5662568" cy="1325563"/>
          </a:xfrm>
        </p:spPr>
        <p:txBody>
          <a:bodyPr/>
          <a:lstStyle/>
          <a:p>
            <a:r>
              <a:rPr lang="en-US" altLang="zh-CN" dirty="0"/>
              <a:t>“pure” functions: math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355" y="2992922"/>
            <a:ext cx="2561905" cy="1466667"/>
          </a:xfrm>
          <a:prstGeom prst="rect">
            <a:avLst/>
          </a:prstGeom>
        </p:spPr>
      </p:pic>
      <p:pic>
        <p:nvPicPr>
          <p:cNvPr id="25602" name="Picture 2" descr="https://upload.wikimedia.org/wikipedia/commons/thumb/3/3b/Function_machine2.svg/220px-Function_machine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12" y="2692396"/>
            <a:ext cx="2095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unction se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069" y="2808890"/>
            <a:ext cx="2779897" cy="183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967" y="358877"/>
            <a:ext cx="1485714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cf.: functions in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395" y="2487352"/>
            <a:ext cx="3767668" cy="375447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can have side-effects: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a = 0;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function f() {</a:t>
            </a:r>
          </a:p>
          <a:p>
            <a:pPr marL="0" indent="0">
              <a:buNone/>
            </a:pPr>
            <a:r>
              <a:rPr lang="en-US" dirty="0"/>
              <a:t>  a = 1;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deleteFiles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7650" name="Picture 2" descr="relation not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56" y="4458498"/>
            <a:ext cx="2816763" cy="179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424056" y="2347165"/>
            <a:ext cx="2929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outputs may not be </a:t>
            </a:r>
            <a:r>
              <a:rPr lang="en-US" altLang="zh-CN" sz="2800" dirty="0"/>
              <a:t>reliable: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Math.random</a:t>
            </a:r>
            <a:r>
              <a:rPr lang="en-US" sz="2800" dirty="0"/>
              <a:t>()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8733" y="2499565"/>
            <a:ext cx="3767668" cy="37544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can depend on outside environment: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 a = 0;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function f()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</a:t>
            </a:r>
            <a:r>
              <a:rPr lang="en-US" altLang="zh-CN" dirty="0"/>
              <a:t>let </a:t>
            </a:r>
            <a:r>
              <a:rPr lang="en-US" dirty="0"/>
              <a:t>b = 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3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202" y="2789544"/>
            <a:ext cx="10679884" cy="1325563"/>
          </a:xfrm>
        </p:spPr>
        <p:txBody>
          <a:bodyPr/>
          <a:lstStyle/>
          <a:p>
            <a:pPr algn="ctr"/>
            <a:r>
              <a:rPr lang="en-US" altLang="zh-CN" dirty="0"/>
              <a:t>Could decreasing functionality be a good thing?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pure vs. mutating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732838"/>
            <a:ext cx="1543756" cy="5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slice()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69378" y="1746765"/>
            <a:ext cx="1543756" cy="5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splice()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5556" y="2633049"/>
            <a:ext cx="37920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pure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Rectangle 3"/>
          <p:cNvSpPr/>
          <p:nvPr/>
        </p:nvSpPr>
        <p:spPr>
          <a:xfrm>
            <a:off x="6169379" y="2633049"/>
            <a:ext cx="30171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impure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3193083" y="2633048"/>
            <a:ext cx="20377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86530" y="2633049"/>
            <a:ext cx="18723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[4,5]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9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pure vs. mutating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732838"/>
            <a:ext cx="1543756" cy="5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slice()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69378" y="1746765"/>
            <a:ext cx="1543756" cy="5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splice()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5556" y="2633049"/>
            <a:ext cx="37920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.log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Rectangle 3"/>
          <p:cNvSpPr/>
          <p:nvPr/>
        </p:nvSpPr>
        <p:spPr>
          <a:xfrm>
            <a:off x="6169379" y="2633049"/>
            <a:ext cx="38677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console</a:t>
            </a:r>
            <a:r>
              <a:rPr lang="it-IT" dirty="0">
                <a:solidFill>
                  <a:srgbClr val="A71D5D"/>
                </a:solidFill>
                <a:latin typeface="Consolas" panose="020B0609020204030204" pitchFamily="49" charset="0"/>
              </a:rPr>
              <a:t>.log</a:t>
            </a:r>
            <a:r>
              <a:rPr lang="it-IT" dirty="0">
                <a:solidFill>
                  <a:srgbClr val="969896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it-IT" dirty="0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r>
              <a:rPr lang="it-IT" dirty="0">
                <a:solidFill>
                  <a:srgbClr val="969896"/>
                </a:solidFill>
                <a:latin typeface="Consolas" panose="020B0609020204030204" pitchFamily="49" charset="0"/>
              </a:rPr>
              <a:t>);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splice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1431" y="2633049"/>
            <a:ext cx="20377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08077" y="2633049"/>
            <a:ext cx="18723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[1,2,3]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[4,5]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[]</a:t>
            </a: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[]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63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747" y="122660"/>
            <a:ext cx="10515600" cy="1325563"/>
          </a:xfrm>
        </p:spPr>
        <p:txBody>
          <a:bodyPr/>
          <a:lstStyle/>
          <a:p>
            <a:r>
              <a:rPr lang="en-US" altLang="zh-CN" dirty="0"/>
              <a:t>Example #2: seagull flocks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7747" y="1089663"/>
            <a:ext cx="4573983" cy="5823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constructor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(n) {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n;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96989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</a:t>
            </a:r>
            <a:r>
              <a:rPr lang="en-US" altLang="zh-CN" sz="1200" dirty="0">
                <a:solidFill>
                  <a:srgbClr val="96989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add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(other) {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+=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other.seagulls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96989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</a:t>
            </a:r>
            <a:r>
              <a:rPr lang="en-US" altLang="zh-CN" sz="1200" dirty="0">
                <a:solidFill>
                  <a:srgbClr val="96989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multiply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(other) {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other.seagulls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ED6A4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 err="1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),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result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flock_a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.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.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.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flock_a.</a:t>
            </a:r>
            <a:r>
              <a:rPr lang="en-US" sz="1200" dirty="0" err="1">
                <a:solidFill>
                  <a:srgbClr val="795D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))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.seagulls;</a:t>
            </a:r>
            <a:endParaRPr lang="en-US" sz="12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游明朝" panose="02020400000000000000" pitchFamily="18" charset="-128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57913" y="3041123"/>
            <a:ext cx="68993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flock_x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flock_y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flock_x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flock_y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flock_x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flock_y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flock_x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*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flock_y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6B3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result </a:t>
            </a:r>
            <a:r>
              <a:rPr lang="en-US" sz="1200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conjoin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flock_c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sz="1200" dirty="0">
                <a:solidFill>
                  <a:srgbClr val="795DA3"/>
                </a:solidFill>
                <a:latin typeface="Consolas" panose="020B0609020204030204" pitchFamily="49" charset="0"/>
              </a:rPr>
              <a:t>	breed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flock_a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flock_b</a:t>
            </a:r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    );</a:t>
            </a:r>
          </a:p>
          <a:p>
            <a:endParaRPr lang="en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57912" y="5580279"/>
            <a:ext cx="6899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A71D5D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969896"/>
                </a:solidFill>
                <a:latin typeface="Consolas" panose="020B0609020204030204" pitchFamily="49" charset="0"/>
              </a:rPr>
              <a:t>//=&gt; 16 (as expected, basic math)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1112" y="6336205"/>
            <a:ext cx="6899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A71D5D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969896"/>
                </a:solidFill>
                <a:latin typeface="Consolas" panose="020B0609020204030204" pitchFamily="49" charset="0"/>
              </a:rPr>
              <a:t>//=&gt; 32 (first method A mutated it by the time it was reused later)</a:t>
            </a:r>
            <a:endParaRPr lang="en-US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8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https://cdn.meme.am/cache/images/folder819/300x/11218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10665396" cy="69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32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Image result for javascript muta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8" y="0"/>
            <a:ext cx="11650133" cy="687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44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Skills listed in CVs people send me: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HTML5</a:t>
            </a:r>
          </a:p>
          <a:p>
            <a:r>
              <a:rPr lang="en-US" sz="4000" dirty="0"/>
              <a:t>CSS3</a:t>
            </a:r>
          </a:p>
          <a:p>
            <a:r>
              <a:rPr lang="en-US" sz="4000" dirty="0"/>
              <a:t>Bootstrap</a:t>
            </a:r>
          </a:p>
          <a:p>
            <a:r>
              <a:rPr lang="en-US" sz="4000" dirty="0"/>
              <a:t>MySQL</a:t>
            </a:r>
          </a:p>
          <a:p>
            <a:r>
              <a:rPr lang="en-US" sz="4000" dirty="0"/>
              <a:t>jQuery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7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79" y="0"/>
            <a:ext cx="6322642" cy="6858000"/>
          </a:xfrm>
          <a:prstGeom prst="rect">
            <a:avLst/>
          </a:prstGeom>
        </p:spPr>
      </p:pic>
      <p:sp>
        <p:nvSpPr>
          <p:cNvPr id="5" name="Multiplication Sign 4"/>
          <p:cNvSpPr/>
          <p:nvPr/>
        </p:nvSpPr>
        <p:spPr>
          <a:xfrm>
            <a:off x="3906388" y="1284287"/>
            <a:ext cx="5350933" cy="504877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9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-25400"/>
            <a:ext cx="6908800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784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540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dirty="0">
                <a:latin typeface="DengXian" panose="02010600030101010101" pitchFamily="2" charset="-122"/>
                <a:ea typeface="DengXian" panose="02010600030101010101" pitchFamily="2" charset="-122"/>
              </a:rPr>
              <a:t>How to operate on immutable data:</a:t>
            </a:r>
            <a:br>
              <a:rPr lang="en-US" altLang="ja-JP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r>
              <a:rPr lang="en-US" altLang="ja-JP" dirty="0">
                <a:latin typeface="DengXian" panose="02010600030101010101" pitchFamily="2" charset="-122"/>
                <a:ea typeface="DengXian" panose="02010600030101010101" pitchFamily="2" charset="-122"/>
              </a:rPr>
              <a:t>(</a:t>
            </a:r>
            <a:r>
              <a:rPr lang="ja-JP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→</a:t>
            </a:r>
            <a:r>
              <a:rPr lang="en-US" altLang="ja-JP" dirty="0">
                <a:latin typeface="DengXian" panose="02010600030101010101" pitchFamily="2" charset="-122"/>
                <a:ea typeface="DengXian" panose="02010600030101010101" pitchFamily="2" charset="-122"/>
              </a:rPr>
              <a:t> MS Word ‘save as’ over </a:t>
            </a:r>
            <a:r>
              <a:rPr lang="en-US" altLang="ja-JP" dirty="0">
                <a:latin typeface="DengXian" panose="02010600030101010101" pitchFamily="2" charset="-122"/>
                <a:ea typeface="DengXian" panose="02010600030101010101" pitchFamily="2" charset="-122"/>
              </a:rPr>
              <a:t>‘save’</a:t>
            </a:r>
            <a:r>
              <a:rPr lang="en-US" altLang="ja-JP" dirty="0"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 descr="Image result for javascript muta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1" y="4384894"/>
            <a:ext cx="66294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ramda.jcphillipps.com/logo/ramdaFilled_200x2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667" y="2120819"/>
            <a:ext cx="3853745" cy="452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399" y="1701173"/>
            <a:ext cx="2529334" cy="1987334"/>
          </a:xfrm>
          <a:prstGeom prst="rect">
            <a:avLst/>
          </a:prstGeom>
        </p:spPr>
      </p:pic>
      <p:sp>
        <p:nvSpPr>
          <p:cNvPr id="8" name="Multiplication Sign 7"/>
          <p:cNvSpPr/>
          <p:nvPr/>
        </p:nvSpPr>
        <p:spPr>
          <a:xfrm>
            <a:off x="4069644" y="2077249"/>
            <a:ext cx="722272" cy="65155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ircle: Hollow 5"/>
          <p:cNvSpPr/>
          <p:nvPr/>
        </p:nvSpPr>
        <p:spPr>
          <a:xfrm>
            <a:off x="4171135" y="2641693"/>
            <a:ext cx="519289" cy="508000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/>
          <p:cNvSpPr/>
          <p:nvPr/>
        </p:nvSpPr>
        <p:spPr>
          <a:xfrm>
            <a:off x="4171134" y="3206137"/>
            <a:ext cx="519289" cy="508000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3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Cost of FP in mixed languages: copying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Shallow copy may do though</a:t>
            </a:r>
          </a:p>
          <a:p>
            <a:r>
              <a:rPr lang="en-US" altLang="zh-CN" dirty="0"/>
              <a:t>Not so bad in front-end: UI is a bigger performance bottleneck</a:t>
            </a:r>
          </a:p>
          <a:p>
            <a:r>
              <a:rPr lang="en-US" dirty="0"/>
              <a:t>“developer time is more expensive than CPU time”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778" y="4030927"/>
            <a:ext cx="2074022" cy="21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94152" cy="1325563"/>
          </a:xfrm>
        </p:spPr>
        <p:txBody>
          <a:bodyPr/>
          <a:lstStyle/>
          <a:p>
            <a:r>
              <a:rPr lang="en-US" altLang="zh-CN" dirty="0"/>
              <a:t>Side-effects: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72293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write to file</a:t>
            </a:r>
          </a:p>
          <a:p>
            <a:r>
              <a:rPr lang="en-US" altLang="zh-CN" dirty="0"/>
              <a:t>write to </a:t>
            </a:r>
            <a:r>
              <a:rPr lang="en-US" altLang="zh-CN" dirty="0" err="1"/>
              <a:t>db</a:t>
            </a:r>
            <a:endParaRPr lang="zh-CN" altLang="en-US" dirty="0"/>
          </a:p>
          <a:p>
            <a:r>
              <a:rPr lang="en-US" altLang="zh-CN" dirty="0"/>
              <a:t>make http request</a:t>
            </a:r>
            <a:endParaRPr lang="zh-CN" altLang="en-US" dirty="0"/>
          </a:p>
          <a:p>
            <a:r>
              <a:rPr lang="en-US" altLang="zh-CN" dirty="0"/>
              <a:t>mutate data</a:t>
            </a:r>
            <a:endParaRPr lang="zh-CN" altLang="en-US" dirty="0"/>
          </a:p>
          <a:p>
            <a:r>
              <a:rPr lang="en-US" altLang="zh-CN" dirty="0"/>
              <a:t>print/log variables</a:t>
            </a:r>
          </a:p>
          <a:p>
            <a:r>
              <a:rPr lang="en-US" altLang="zh-CN" dirty="0"/>
              <a:t>request user input</a:t>
            </a:r>
            <a:endParaRPr lang="zh-CN" altLang="en-US" dirty="0"/>
          </a:p>
          <a:p>
            <a:r>
              <a:rPr lang="en-US" altLang="zh-CN" dirty="0"/>
              <a:t>DOM lookups</a:t>
            </a:r>
            <a:endParaRPr lang="zh-CN" altLang="en-US" dirty="0"/>
          </a:p>
          <a:p>
            <a:r>
              <a:rPr lang="en-US" altLang="ja-JP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419" y="779404"/>
            <a:ext cx="1485714" cy="13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053" y="1082445"/>
            <a:ext cx="3390476" cy="9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97055" y="2475407"/>
            <a:ext cx="23719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redux-effects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714" y="3500763"/>
            <a:ext cx="1476190" cy="1542857"/>
          </a:xfrm>
          <a:prstGeom prst="rect">
            <a:avLst/>
          </a:prstGeom>
        </p:spPr>
      </p:pic>
      <p:pic>
        <p:nvPicPr>
          <p:cNvPr id="67586" name="Picture 2" descr="@ngr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18" y="3500763"/>
            <a:ext cx="1542857" cy="154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10717" y="5276383"/>
            <a:ext cx="2544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-apple-system"/>
              </a:rPr>
              <a:t>@</a:t>
            </a:r>
            <a:r>
              <a:rPr lang="en-US" sz="3200" b="0" i="0" dirty="0" err="1">
                <a:solidFill>
                  <a:srgbClr val="333333"/>
                </a:solidFill>
                <a:effectLst/>
                <a:latin typeface="-apple-system"/>
              </a:rPr>
              <a:t>ngrx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-apple-system"/>
              </a:rPr>
              <a:t>/effects</a:t>
            </a:r>
          </a:p>
        </p:txBody>
      </p:sp>
    </p:spTree>
    <p:extLst>
      <p:ext uri="{BB962C8B-B14F-4D97-AF65-F5344CB8AC3E}">
        <p14:creationId xmlns:p14="http://schemas.microsoft.com/office/powerpoint/2010/main" val="59267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 descr="http://2.bp.blogspot.com/-wqgpSepP7dM/UiHhaoqRCkI/AAAAAAAAC8U/oK7H9eTo048/s1600/Screen+Shot+2013-08-31+at+7.27.40+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0"/>
            <a:ext cx="9136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‘pure’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libri bold" panose="020F0702030404030204" pitchFamily="34" charset="0"/>
                <a:cs typeface="Calibri bold" panose="020F0702030404030204" pitchFamily="34" charset="0"/>
              </a:rPr>
              <a:t>Reasonable</a:t>
            </a:r>
          </a:p>
          <a:p>
            <a:r>
              <a:rPr lang="en-US" b="1" dirty="0">
                <a:latin typeface="Calibri bold" panose="020F0702030404030204" pitchFamily="34" charset="0"/>
                <a:cs typeface="Calibri bold" panose="020F0702030404030204" pitchFamily="34" charset="0"/>
              </a:rPr>
              <a:t>Cacheable</a:t>
            </a:r>
          </a:p>
          <a:p>
            <a:r>
              <a:rPr lang="en-US" b="1" dirty="0">
                <a:latin typeface="Calibri bold" panose="020F0702030404030204" pitchFamily="34" charset="0"/>
                <a:cs typeface="Calibri bold" panose="020F0702030404030204" pitchFamily="34" charset="0"/>
              </a:rPr>
              <a:t>Portable </a:t>
            </a:r>
          </a:p>
          <a:p>
            <a:r>
              <a:rPr lang="en-US" b="1" dirty="0">
                <a:latin typeface="Calibri bold" panose="020F0702030404030204" pitchFamily="34" charset="0"/>
                <a:cs typeface="Calibri bold" panose="020F0702030404030204" pitchFamily="34" charset="0"/>
              </a:rPr>
              <a:t>Self-Documenting</a:t>
            </a:r>
          </a:p>
          <a:p>
            <a:r>
              <a:rPr lang="en-US" b="1" dirty="0">
                <a:latin typeface="Calibri bold" panose="020F0702030404030204" pitchFamily="34" charset="0"/>
                <a:cs typeface="Calibri bold" panose="020F0702030404030204" pitchFamily="34" charset="0"/>
              </a:rPr>
              <a:t>Parallelizable</a:t>
            </a:r>
          </a:p>
          <a:p>
            <a:r>
              <a:rPr lang="en-US" b="1" dirty="0">
                <a:latin typeface="Calibri bold" panose="020F0702030404030204" pitchFamily="34" charset="0"/>
                <a:cs typeface="Calibri bold" panose="020F0702030404030204" pitchFamily="34" charset="0"/>
              </a:rPr>
              <a:t>Testable</a:t>
            </a:r>
          </a:p>
          <a:p>
            <a:endParaRPr lang="en-US" b="1" dirty="0"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5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‘pure’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Reasonable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Cacheable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Portable 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Self-Documenting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Parallelizable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Testable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63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Reasonable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1128" y="21065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punch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(player, target)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player.team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===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target.team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target;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}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decrementHP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(target);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8667" y="5659991"/>
            <a:ext cx="6186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  <a:ea typeface="DengXian" panose="02010600030101010101" pitchFamily="2" charset="-122"/>
              </a:rPr>
              <a:t>referential transparency / </a:t>
            </a:r>
            <a:r>
              <a:rPr lang="en-US" sz="2400" b="1" dirty="0">
                <a:ea typeface="DengXian" panose="02010600030101010101" pitchFamily="2" charset="-122"/>
              </a:rPr>
              <a:t>equational reasoning</a:t>
            </a:r>
            <a:r>
              <a:rPr lang="en-US" sz="2400" b="1" dirty="0">
                <a:latin typeface="+mj-lt"/>
                <a:ea typeface="DengXian" panose="02010600030101010101" pitchFamily="2" charset="-122"/>
              </a:rPr>
              <a:t>:</a:t>
            </a:r>
            <a:r>
              <a:rPr lang="en-US" sz="2400" dirty="0">
                <a:latin typeface="+mj-lt"/>
                <a:ea typeface="DengXian" panose="02010600030101010101" pitchFamily="2" charset="-122"/>
              </a:rPr>
              <a:t> substitute expression with their outcome</a:t>
            </a:r>
          </a:p>
        </p:txBody>
      </p:sp>
      <p:sp>
        <p:nvSpPr>
          <p:cNvPr id="3" name="Rectangle 2"/>
          <p:cNvSpPr/>
          <p:nvPr/>
        </p:nvSpPr>
        <p:spPr>
          <a:xfrm>
            <a:off x="6524841" y="21065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punch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(player, target)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"red"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===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"green"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target;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}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decrementHP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(target);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Rectangle 3"/>
          <p:cNvSpPr/>
          <p:nvPr/>
        </p:nvSpPr>
        <p:spPr>
          <a:xfrm>
            <a:off x="6524841" y="46966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punch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(player, target)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target.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hp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target.hp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722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‘pure’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Reasonable</a:t>
            </a:r>
          </a:p>
          <a:p>
            <a:r>
              <a:rPr lang="en-US" b="1" dirty="0">
                <a:solidFill>
                  <a:srgbClr val="282C34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Cacheable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Portable 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Self-Documenting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Parallelizable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Testable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70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Skills I look for: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410553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altLang="zh-CN" sz="4000" dirty="0"/>
              <a:t>coding experience</a:t>
            </a:r>
            <a:endParaRPr lang="en-US" sz="4000" dirty="0"/>
          </a:p>
          <a:p>
            <a:r>
              <a:rPr lang="en-US" altLang="zh-CN" sz="4000" dirty="0"/>
              <a:t>interest in FP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8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Cacheable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1369" y="2106696"/>
            <a:ext cx="53446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memoize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f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cache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{};</a:t>
            </a:r>
          </a:p>
          <a:p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...</a:t>
            </a:r>
            <a:r>
              <a:rPr lang="en-US" dirty="0" err="1">
                <a:solidFill>
                  <a:srgbClr val="ED6A43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arg_str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JSON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stringify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cache[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arg_str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cache[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arg_str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||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...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cache[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arg_str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6" name="Rectangle 5"/>
          <p:cNvSpPr/>
          <p:nvPr/>
        </p:nvSpPr>
        <p:spPr>
          <a:xfrm>
            <a:off x="6436240" y="2113190"/>
            <a:ext cx="516387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squareNumber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memoize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x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x);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squareNumber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16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squareNumber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16, cached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squareNumber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25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squareNumber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25, cached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869" y="5067845"/>
            <a:ext cx="1941630" cy="17901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16381" y="5201019"/>
            <a:ext cx="71186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000" b="0" i="0" dirty="0">
                <a:solidFill>
                  <a:srgbClr val="333333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bonus: </a:t>
            </a:r>
            <a:r>
              <a:rPr lang="en-US" altLang="ja-JP" sz="4000" dirty="0">
                <a:solidFill>
                  <a:srgbClr val="33333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lazy </a:t>
            </a:r>
            <a:r>
              <a:rPr lang="en-US" altLang="ja-JP" sz="4000" dirty="0" err="1">
                <a:solidFill>
                  <a:srgbClr val="33333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eval</a:t>
            </a:r>
            <a:r>
              <a:rPr lang="en-US" altLang="ja-JP" sz="4000" dirty="0">
                <a:solidFill>
                  <a:srgbClr val="33333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(only </a:t>
            </a:r>
            <a:r>
              <a:rPr lang="en-US" altLang="ja-JP" sz="4000" dirty="0" err="1">
                <a:solidFill>
                  <a:srgbClr val="33333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calc</a:t>
            </a:r>
            <a:r>
              <a:rPr lang="en-US" altLang="ja-JP" sz="4000" dirty="0">
                <a:solidFill>
                  <a:srgbClr val="33333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what’s needed, when needed)</a:t>
            </a:r>
            <a:endParaRPr lang="en-US" sz="4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869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‘pure’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Reasonable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Cacheable</a:t>
            </a:r>
          </a:p>
          <a:p>
            <a:r>
              <a:rPr lang="en-US" b="1" dirty="0">
                <a:solidFill>
                  <a:srgbClr val="282C34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Portable </a:t>
            </a:r>
          </a:p>
          <a:p>
            <a:r>
              <a:rPr lang="en-US" b="1" dirty="0">
                <a:solidFill>
                  <a:srgbClr val="282C34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Self-Documenting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Parallelizable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Testable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19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546" cy="1325563"/>
          </a:xfrm>
        </p:spPr>
        <p:txBody>
          <a:bodyPr/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Pure functions: portable + self-documenting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41312" y="2193205"/>
            <a:ext cx="5723859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//impure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signUp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attrs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saveUser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attrs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welcomeUser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(user);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//pure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fr-FR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86B3"/>
                </a:solidFill>
                <a:latin typeface="Consolas" panose="020B0609020204030204" pitchFamily="49" charset="0"/>
              </a:rPr>
              <a:t>signUp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fr-FR" dirty="0" err="1">
                <a:solidFill>
                  <a:srgbClr val="333333"/>
                </a:solidFill>
                <a:latin typeface="Consolas" panose="020B0609020204030204" pitchFamily="49" charset="0"/>
              </a:rPr>
              <a:t>Db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, Email, </a:t>
            </a:r>
            <a:r>
              <a:rPr lang="fr-FR" dirty="0" err="1">
                <a:solidFill>
                  <a:srgbClr val="333333"/>
                </a:solidFill>
                <a:latin typeface="Consolas" panose="020B0609020204030204" pitchFamily="49" charset="0"/>
              </a:rPr>
              <a:t>attrs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fr-FR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_ </a:t>
            </a:r>
            <a:r>
              <a:rPr lang="fr-FR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fr-FR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6B3"/>
                </a:solidFill>
                <a:latin typeface="Consolas" panose="020B0609020204030204" pitchFamily="49" charset="0"/>
              </a:rPr>
              <a:t>user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795DA3"/>
                </a:solidFill>
                <a:latin typeface="Consolas" panose="020B0609020204030204" pitchFamily="49" charset="0"/>
              </a:rPr>
              <a:t>saveUser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fr-FR" dirty="0" err="1">
                <a:solidFill>
                  <a:srgbClr val="333333"/>
                </a:solidFill>
                <a:latin typeface="Consolas" panose="020B0609020204030204" pitchFamily="49" charset="0"/>
              </a:rPr>
              <a:t>Db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rgbClr val="333333"/>
                </a:solidFill>
                <a:latin typeface="Consolas" panose="020B0609020204030204" pitchFamily="49" charset="0"/>
              </a:rPr>
              <a:t>attrs</a:t>
            </a:r>
            <a:r>
              <a:rPr lang="fr-FR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welcomeUser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(Email, user);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32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Can:</a:t>
            </a:r>
          </a:p>
          <a:p>
            <a:r>
              <a:rPr lang="en-US" altLang="zh-CN" b="1" dirty="0"/>
              <a:t>serialize function, send over http</a:t>
            </a:r>
          </a:p>
          <a:p>
            <a:r>
              <a:rPr lang="en-US" altLang="zh-CN" b="1" dirty="0"/>
              <a:t>directly see dependencies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altLang="ja-JP" dirty="0"/>
              <a:t>“… putting in parameters sucks </a:t>
            </a:r>
            <a:r>
              <a:rPr lang="en-US" altLang="ja-JP" dirty="0">
                <a:sym typeface="Wingdings" panose="05000000000000000000" pitchFamily="2" charset="2"/>
              </a:rPr>
              <a:t>”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⇒</a:t>
            </a:r>
            <a:r>
              <a:rPr lang="en-US" altLang="ja-JP" dirty="0"/>
              <a:t> </a:t>
            </a:r>
            <a:r>
              <a:rPr lang="en-US" altLang="zh-CN" dirty="0"/>
              <a:t>Dependency Injection</a:t>
            </a:r>
            <a:r>
              <a:rPr lang="zh-CN" altLang="en-US" dirty="0"/>
              <a:t>（</a:t>
            </a:r>
            <a:r>
              <a:rPr lang="en-US" altLang="zh-CN" dirty="0"/>
              <a:t>DI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7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‘pure’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Reasonable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Cacheable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Portable 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Self-Documenting</a:t>
            </a:r>
          </a:p>
          <a:p>
            <a:r>
              <a:rPr lang="en-US" b="1" dirty="0">
                <a:solidFill>
                  <a:srgbClr val="282C34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Parallelizable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Testable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88451" y="2335819"/>
            <a:ext cx="69713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Front-end: run in parallel in web worker</a:t>
            </a:r>
          </a:p>
        </p:txBody>
      </p:sp>
      <p:pic>
        <p:nvPicPr>
          <p:cNvPr id="51202" name="Picture 2" descr="Image result for clu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65" y="4150501"/>
            <a:ext cx="57150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3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‘pure’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Reasonable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Cacheable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Portable 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Self-Documenting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Parallelizable</a:t>
            </a:r>
          </a:p>
          <a:p>
            <a:r>
              <a:rPr lang="en-US" b="1" dirty="0">
                <a:solidFill>
                  <a:srgbClr val="282C34"/>
                </a:solidFill>
                <a:latin typeface="Calibri bold" panose="020F0702030404030204" pitchFamily="34" charset="0"/>
                <a:cs typeface="Calibri bold" panose="020F0702030404030204" pitchFamily="34" charset="0"/>
              </a:rPr>
              <a:t>Testable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840" y="2762018"/>
            <a:ext cx="2561905" cy="1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Avoid mutating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8132" y="5191983"/>
            <a:ext cx="4701330" cy="672764"/>
          </a:xfrm>
        </p:spPr>
        <p:txBody>
          <a:bodyPr/>
          <a:lstStyle/>
          <a:p>
            <a:r>
              <a:rPr lang="en-US" dirty="0"/>
              <a:t>map, filter, reduce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825625"/>
            <a:ext cx="28830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a = 0;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a = 1;</a:t>
            </a:r>
          </a:p>
          <a:p>
            <a:r>
              <a:rPr lang="en-US" dirty="0">
                <a:solidFill>
                  <a:srgbClr val="8E908C"/>
                </a:solidFill>
                <a:latin typeface="Consolas" panose="020B0609020204030204" pitchFamily="49" charset="0"/>
              </a:rPr>
              <a:t>// ^ ERROR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3118287"/>
            <a:ext cx="28830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8E908C"/>
                </a:solidFill>
                <a:latin typeface="Consolas" panose="020B0609020204030204" pitchFamily="49" charset="0"/>
              </a:rPr>
              <a:t>// ^ ERROR 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199" y="4294144"/>
            <a:ext cx="5059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</a:t>
            </a:r>
            <a:r>
              <a:rPr lang="en-US" dirty="0" err="1">
                <a:latin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</a:rPr>
              <a:t>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++) {}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E908C"/>
                </a:solidFill>
                <a:latin typeface="Consolas" panose="020B0609020204030204" pitchFamily="49" charset="0"/>
              </a:rPr>
              <a:t>// ^ ERROR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45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-25400"/>
            <a:ext cx="6908800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46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57257" cy="1325563"/>
          </a:xfrm>
        </p:spPr>
        <p:txBody>
          <a:bodyPr/>
          <a:lstStyle/>
          <a:p>
            <a:r>
              <a:rPr lang="en-US" dirty="0"/>
              <a:t>Lenses</a:t>
            </a:r>
          </a:p>
        </p:txBody>
      </p:sp>
      <p:pic>
        <p:nvPicPr>
          <p:cNvPr id="4" name="Picture 2" descr="http://adit.io/imgs/lenses/go_deep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197" y="230901"/>
            <a:ext cx="4876626" cy="228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http://adit.io/imgs/lenses/over_with_mario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3" y="3716356"/>
            <a:ext cx="85725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5084" y="1802639"/>
            <a:ext cx="78049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mario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= { location: { x: 0, y: 0 } };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R.assocPath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([‘location’, ‘x’], 10)(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mario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R.over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R.lensPath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([‘location’, ‘x’]),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=&gt; i+10)(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mario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9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2628" cy="1325563"/>
          </a:xfrm>
        </p:spPr>
        <p:txBody>
          <a:bodyPr/>
          <a:lstStyle/>
          <a:p>
            <a:r>
              <a:rPr lang="en-US" altLang="zh-CN" dirty="0"/>
              <a:t>FP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2022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emphasize pure functions</a:t>
            </a:r>
          </a:p>
          <a:p>
            <a:pPr lvl="1"/>
            <a:r>
              <a:rPr lang="en-US" altLang="zh-CN" sz="2800" dirty="0">
                <a:latin typeface="DengXian" panose="02010600030101010101" pitchFamily="2" charset="-122"/>
                <a:ea typeface="DengXian" panose="02010600030101010101" pitchFamily="2" charset="-122"/>
              </a:rPr>
              <a:t>only use inputs</a:t>
            </a:r>
          </a:p>
          <a:p>
            <a:pPr lvl="1"/>
            <a:r>
              <a:rPr lang="en-US" altLang="zh-CN" sz="2800" dirty="0">
                <a:latin typeface="DengXian" panose="02010600030101010101" pitchFamily="2" charset="-122"/>
                <a:ea typeface="DengXian" panose="02010600030101010101" pitchFamily="2" charset="-122"/>
              </a:rPr>
              <a:t>no side-effects</a:t>
            </a:r>
          </a:p>
          <a:p>
            <a:pPr lvl="1"/>
            <a:r>
              <a:rPr lang="en-US" altLang="zh-CN" sz="2800" dirty="0">
                <a:latin typeface="DengXian" panose="02010600030101010101" pitchFamily="2" charset="-122"/>
                <a:ea typeface="DengXian" panose="02010600030101010101" pitchFamily="2" charset="-122"/>
              </a:rPr>
              <a:t>no changing value of a ‘variable’</a:t>
            </a:r>
          </a:p>
        </p:txBody>
      </p:sp>
    </p:spTree>
    <p:extLst>
      <p:ext uri="{BB962C8B-B14F-4D97-AF65-F5344CB8AC3E}">
        <p14:creationId xmlns:p14="http://schemas.microsoft.com/office/powerpoint/2010/main" val="33780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2628" cy="1325563"/>
          </a:xfrm>
        </p:spPr>
        <p:txBody>
          <a:bodyPr/>
          <a:lstStyle/>
          <a:p>
            <a:r>
              <a:rPr lang="en-US" altLang="zh-CN" dirty="0"/>
              <a:t>FP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584347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Emphasize pure functions</a:t>
            </a:r>
          </a:p>
          <a:p>
            <a:r>
              <a:rPr lang="en-US" altLang="zh-CN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Treat functions as first-class citizens</a:t>
            </a:r>
          </a:p>
          <a:p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ypeclasses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03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Emphasizing coding in front-end?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 descr="http://www.iblogontheside.com/wp-content/uploads/2015/08/web-designer-develo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82" y="1825625"/>
            <a:ext cx="6565195" cy="461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76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Functions as first-class citizens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057" y="2410139"/>
            <a:ext cx="4225878" cy="31823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Allow using functions in:</a:t>
            </a:r>
          </a:p>
          <a:p>
            <a:r>
              <a:rPr lang="en-US" altLang="zh-CN" dirty="0"/>
              <a:t>variables</a:t>
            </a:r>
          </a:p>
          <a:p>
            <a:r>
              <a:rPr lang="en-US" altLang="zh-CN" dirty="0"/>
              <a:t>parameters</a:t>
            </a:r>
          </a:p>
          <a:p>
            <a:r>
              <a:rPr lang="en-US" altLang="zh-CN" dirty="0"/>
              <a:t>return values</a:t>
            </a:r>
          </a:p>
          <a:p>
            <a:endParaRPr lang="en-US" altLang="zh-CN" dirty="0"/>
          </a:p>
        </p:txBody>
      </p:sp>
      <p:pic>
        <p:nvPicPr>
          <p:cNvPr id="4" name="Picture 2" descr="Image result for map filter 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569" y="1592068"/>
            <a:ext cx="6048224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7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Functions as first-class citizens: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6669" y="24038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name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`Hi 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${name}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[greeting </a:t>
            </a:r>
            <a:r>
              <a:rPr lang="en-US" altLang="ja-JP" dirty="0">
                <a:solidFill>
                  <a:srgbClr val="969896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definition here]</a:t>
            </a:r>
            <a:endParaRPr lang="ja-JP" alt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altLang="zh-CN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greeting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jonas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 "Hi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jonas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"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6669" y="37438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name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`Hi 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${name}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greeting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name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(name);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:(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greeting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jonas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"Hi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jonas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76668" y="5083870"/>
            <a:ext cx="67005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hi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name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`Hi 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${name}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`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greeting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hi;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:) (no added value though)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greeting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jonas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"Hi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jonas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90825" y="2680809"/>
            <a:ext cx="40406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// recursive function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const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fibonacci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= (n) =&gt;</a:t>
            </a:r>
          </a:p>
          <a:p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   (n &lt; 2) ? 1 :</a:t>
            </a:r>
          </a:p>
          <a:p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   </a:t>
            </a:r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fibonacci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(n-2) + </a:t>
            </a:r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fibonacci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(n-1);</a:t>
            </a: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dirty="0" err="1">
                <a:latin typeface="DengXian" panose="02010600030101010101" pitchFamily="2" charset="-122"/>
                <a:ea typeface="DengXian" panose="02010600030101010101" pitchFamily="2" charset="-122"/>
              </a:rPr>
              <a:t>fibonacci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(7);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// 21</a:t>
            </a: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543" y="2552746"/>
            <a:ext cx="5633806" cy="1325563"/>
          </a:xfrm>
        </p:spPr>
        <p:txBody>
          <a:bodyPr/>
          <a:lstStyle/>
          <a:p>
            <a:r>
              <a:rPr lang="en-US" altLang="zh-CN" dirty="0"/>
              <a:t>Any better use-cases?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22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3655" y="2563379"/>
            <a:ext cx="5208991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3 essential functions to manipulate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87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globalnerdy.com/wordpress/wp-content/uploads/2016/06/map-filter-reduce-in-emoji-1.pn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68" y="362899"/>
            <a:ext cx="5609524" cy="1028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68" y="4754429"/>
            <a:ext cx="5923809" cy="514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772" y="5500858"/>
            <a:ext cx="1180952" cy="457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391" y="2524553"/>
            <a:ext cx="3438095" cy="571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391" y="1848488"/>
            <a:ext cx="4819048" cy="5047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772" y="4040941"/>
            <a:ext cx="2076190" cy="4857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391" y="3327453"/>
            <a:ext cx="6771428" cy="485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3060" y="4867524"/>
            <a:ext cx="1600000" cy="1266667"/>
          </a:xfrm>
          <a:prstGeom prst="rect">
            <a:avLst/>
          </a:prstGeom>
        </p:spPr>
      </p:pic>
      <p:pic>
        <p:nvPicPr>
          <p:cNvPr id="2054" name="Picture 6" descr="http://adit.io/imgs/functors/fmap_lis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51" y="3148261"/>
            <a:ext cx="93345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85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pic>
        <p:nvPicPr>
          <p:cNvPr id="53250" name="Picture 2" descr="Image result for cur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35" y="1697976"/>
            <a:ext cx="9214329" cy="516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86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18321" cy="1325563"/>
          </a:xfrm>
        </p:spPr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116" y="1963327"/>
            <a:ext cx="3592163" cy="10857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curried functions: don’t need all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params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at once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79760" y="1560329"/>
            <a:ext cx="345558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s-ES" dirty="0" err="1">
                <a:solidFill>
                  <a:srgbClr val="795DA3"/>
                </a:solidFill>
                <a:latin typeface="Consolas" panose="020B0609020204030204" pitchFamily="49" charset="0"/>
              </a:rPr>
              <a:t>add</a:t>
            </a:r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x </a:t>
            </a:r>
            <a:r>
              <a:rPr lang="es-E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y </a:t>
            </a:r>
            <a:r>
              <a:rPr lang="es-E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x </a:t>
            </a:r>
            <a:r>
              <a:rPr lang="es-ES" dirty="0">
                <a:solidFill>
                  <a:srgbClr val="A71D5D"/>
                </a:solidFill>
                <a:latin typeface="Consolas" panose="020B0609020204030204" pitchFamily="49" charset="0"/>
              </a:rPr>
              <a:t>+</a:t>
            </a:r>
            <a:r>
              <a:rPr lang="es-ES" dirty="0">
                <a:solidFill>
                  <a:srgbClr val="333333"/>
                </a:solidFill>
                <a:latin typeface="Consolas" panose="020B0609020204030204" pitchFamily="49" charset="0"/>
              </a:rPr>
              <a:t> y,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add1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add10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 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add1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3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add10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//=&gt; 12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2116" y="3960986"/>
            <a:ext cx="96632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ramda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match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what,s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(what)),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replace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what,replacement,s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replace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(what, replacement)),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filter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(f)),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map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(f));</a:t>
            </a:r>
          </a:p>
          <a:p>
            <a:endParaRPr lang="en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4143" y="1978424"/>
            <a:ext cx="1988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f(1, 2,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f(1)(2)(3)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f(1)(2,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dirty="0"/>
              <a:t>f(1, 2)(3)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942262" y="892214"/>
            <a:ext cx="2352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DengXian" panose="02010600030101010101" pitchFamily="2" charset="-122"/>
                <a:ea typeface="DengXian" panose="02010600030101010101" pitchFamily="2" charset="-122"/>
              </a:rPr>
              <a:t>higher-order </a:t>
            </a:r>
            <a:r>
              <a:rPr lang="en-US" altLang="ja-JP" sz="2400" dirty="0" err="1">
                <a:latin typeface="DengXian" panose="02010600030101010101" pitchFamily="2" charset="-122"/>
                <a:ea typeface="DengXian" panose="02010600030101010101" pitchFamily="2" charset="-122"/>
              </a:rPr>
              <a:t>fn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⇓</a:t>
            </a:r>
            <a:endParaRPr 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69802" y="2218123"/>
            <a:ext cx="186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DengXian" panose="02010600030101010101" pitchFamily="2" charset="-122"/>
                <a:ea typeface="DengXian" panose="02010600030101010101" pitchFamily="2" charset="-122"/>
              </a:rPr>
              <a:t>&lt;-</a:t>
            </a:r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partial application</a:t>
            </a:r>
            <a:endParaRPr 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72850" y="1422400"/>
            <a:ext cx="171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DengXian" panose="02010600030101010101" pitchFamily="2" charset="-122"/>
                <a:ea typeface="DengXian" panose="02010600030101010101" pitchFamily="2" charset="-122"/>
              </a:rPr>
              <a:t>⇓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closure</a:t>
            </a:r>
            <a:endParaRPr 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38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4" grpId="0"/>
      <p:bldP spid="17" grpId="0"/>
      <p:bldP spid="20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  <a:r>
              <a:rPr lang="en-US" altLang="zh-CN" dirty="0"/>
              <a:t>: more code reuse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1690688"/>
            <a:ext cx="101452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\s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[ ' ' 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\s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[ ' ' 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hasSpaces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\s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x =&gt;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x.match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(/\s+/g)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hasSpaces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"hello world"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     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[ ' ' 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hasSpaces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spaceless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       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null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hasSpaces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[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tori_spelling"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"tori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amos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["tori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amos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"]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findSpaces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hasSpaces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xs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xs.filter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(x =&gt;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x.match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(/\s+/g))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findSpaces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tori_spelling"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"tori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amos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["tori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amos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"]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  noVowels </a:t>
            </a:r>
            <a:r>
              <a:rPr lang="pt-BR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795DA3"/>
                </a:solidFill>
                <a:latin typeface="Consolas" panose="020B0609020204030204" pitchFamily="49" charset="0"/>
              </a:rPr>
              <a:t>replace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pt-BR" dirty="0">
                <a:solidFill>
                  <a:srgbClr val="0086B3"/>
                </a:solidFill>
                <a:latin typeface="Consolas" panose="020B0609020204030204" pitchFamily="49" charset="0"/>
              </a:rPr>
              <a:t>[aeiou]</a:t>
            </a:r>
            <a:r>
              <a:rPr lang="pt-BR" dirty="0">
                <a:solidFill>
                  <a:srgbClr val="183691"/>
                </a:solidFill>
                <a:latin typeface="Consolas" panose="020B0609020204030204" pitchFamily="49" charset="0"/>
              </a:rPr>
              <a:t>/ig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pt-BR" dirty="0">
                <a:solidFill>
                  <a:srgbClr val="969896"/>
                </a:solidFill>
                <a:latin typeface="Consolas" panose="020B0609020204030204" pitchFamily="49" charset="0"/>
              </a:rPr>
              <a:t>// (r,x) =&gt; x.replace(/[aeiou]/ig, r)</a:t>
            </a:r>
            <a:endParaRPr lang="pt-B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censored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noVowels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"*"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     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x =&gt;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x.replace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(/[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aeiou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]/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ig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, "*")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censored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"Chocolate Rain"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      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'Ch*c*l*t* R**n'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20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0218" y="2100288"/>
            <a:ext cx="96632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ramda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match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what,s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(what)),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replace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what,replacement,s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replace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(what, replacement)),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filter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filter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(f)),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map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f,xs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   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xs.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(f));</a:t>
            </a:r>
          </a:p>
          <a:p>
            <a:endParaRPr lang="en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0218" y="4910545"/>
            <a:ext cx="9220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 match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 replace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 filter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 map 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ramda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1696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2" name="Picture 4" descr="http://adit.io/imgs/lenses/d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06" y="1528439"/>
            <a:ext cx="9432851" cy="532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6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Puppy Love: demo Angular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79" y="1690688"/>
            <a:ext cx="7143333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9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DengXian" panose="02010600030101010101" pitchFamily="2" charset="-122"/>
                <a:ea typeface="DengXian" panose="02010600030101010101" pitchFamily="2" charset="-122"/>
              </a:rPr>
              <a:t>function composition </a:t>
            </a:r>
            <a:r>
              <a:rPr lang="en-US" altLang="zh-CN" sz="3600" dirty="0" err="1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  <a:r>
              <a:rPr lang="en-US" altLang="zh-CN" sz="3600" dirty="0">
                <a:latin typeface="DengXian" panose="02010600030101010101" pitchFamily="2" charset="-122"/>
                <a:ea typeface="DengXian" panose="02010600030101010101" pitchFamily="2" charset="-122"/>
              </a:rPr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8" name="Picture 4" descr="http://adit.io/imgs/lenses/incep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73" y="-7259"/>
            <a:ext cx="4167077" cy="68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 descr="http://adit.io/imgs/lenses/dot_d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94916"/>
            <a:ext cx="11049000" cy="516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97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968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(x));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2674276"/>
            <a:ext cx="73169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x.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(),</a:t>
            </a:r>
            <a:endParaRPr lang="ja-JP" alt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exclaim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+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'!'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,</a:t>
            </a:r>
            <a:endParaRPr lang="ja-JP" alt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 shout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(exclaim,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shout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"send in the clowns"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//=&gt; "SEND IN THE CLOWNS!"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0019" y="1454544"/>
            <a:ext cx="1949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Gabriola" panose="04040605051002020D02" pitchFamily="82" charset="0"/>
              </a:rPr>
              <a:t>f(g(x))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19484" y="3356315"/>
            <a:ext cx="4034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ym typeface="Wingdings" panose="05000000000000000000" pitchFamily="2" charset="2"/>
              </a:rPr>
              <a:t> </a:t>
            </a:r>
            <a:r>
              <a:rPr lang="en-US" sz="3200" dirty="0" err="1"/>
              <a:t>pointfree</a:t>
            </a:r>
            <a:r>
              <a:rPr lang="en-US" sz="3200" dirty="0"/>
              <a:t> style: no need to mention/ name data</a:t>
            </a:r>
          </a:p>
        </p:txBody>
      </p:sp>
    </p:spTree>
    <p:extLst>
      <p:ext uri="{BB962C8B-B14F-4D97-AF65-F5344CB8AC3E}">
        <p14:creationId xmlns:p14="http://schemas.microsoft.com/office/powerpoint/2010/main" val="253138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8" y="42637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pipe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f,g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x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(x));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8" y="5180080"/>
            <a:ext cx="95391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loudLastUpper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pipe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(reverse, head,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, exclaim);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loudLastUpper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arg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//=&gt; 'UPPERCUT!'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599" y="1748734"/>
            <a:ext cx="95391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endParaRPr lang="ja-JP" altLang="en-US" dirty="0">
              <a:solidFill>
                <a:srgbClr val="333333"/>
              </a:solidFill>
              <a:latin typeface="Consolas" panose="020B0609020204030204" pitchFamily="49" charset="0"/>
              <a:ea typeface="ＭＳ 明朝" panose="02020609040205080304" pitchFamily="17" charset="-128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arg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     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[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'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jumpkick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,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'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roundhouse'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,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'uppercut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],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  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ＭＳ 明朝" panose="02020609040205080304" pitchFamily="17" charset="-128"/>
              </a:rPr>
              <a:t>, head, reverse),</a:t>
            </a:r>
            <a:endParaRPr lang="ja-JP" alt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loudLastUpper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(exclaim,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toUpperCase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, head, reverse);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arg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    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//=&gt; 'UPPERCUT'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loudLastUpper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arg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); 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  <a:ea typeface="DengXian" panose="02010600030101010101" pitchFamily="2" charset="-122"/>
              </a:rPr>
              <a:t>//=&gt; 'UPPERCUT!'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3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461" y="1778040"/>
            <a:ext cx="4221124" cy="597287"/>
          </a:xfrm>
        </p:spPr>
        <p:txBody>
          <a:bodyPr>
            <a:normAutofit/>
          </a:bodyPr>
          <a:lstStyle/>
          <a:p>
            <a:r>
              <a:rPr lang="en-US" altLang="zh-CN" dirty="0"/>
              <a:t>Terse yet reading order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29001" y="3540865"/>
            <a:ext cx="2723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d(b(</a:t>
            </a:r>
            <a:r>
              <a:rPr lang="en-US" sz="2400" dirty="0" err="1"/>
              <a:t>foo.a</a:t>
            </a:r>
            <a:r>
              <a:rPr lang="en-US" sz="2400" dirty="0"/>
              <a:t>()).c())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7217" y="3227861"/>
            <a:ext cx="3265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let </a:t>
            </a:r>
            <a:r>
              <a:rPr lang="en-US" sz="2400" dirty="0" err="1"/>
              <a:t>myVarA</a:t>
            </a:r>
            <a:r>
              <a:rPr lang="en-US" sz="2400" dirty="0"/>
              <a:t> = </a:t>
            </a:r>
            <a:r>
              <a:rPr lang="en-US" sz="2400" dirty="0" err="1"/>
              <a:t>foo.a</a:t>
            </a:r>
            <a:r>
              <a:rPr lang="en-US" sz="2400" dirty="0"/>
              <a:t>();</a:t>
            </a:r>
          </a:p>
          <a:p>
            <a:r>
              <a:rPr lang="en-US" sz="2400" dirty="0"/>
              <a:t>let </a:t>
            </a:r>
            <a:r>
              <a:rPr lang="en-US" sz="2400" dirty="0" err="1"/>
              <a:t>myVarB</a:t>
            </a:r>
            <a:r>
              <a:rPr lang="en-US" sz="2400" dirty="0"/>
              <a:t> = b(</a:t>
            </a:r>
            <a:r>
              <a:rPr lang="en-US" sz="2400" dirty="0" err="1"/>
              <a:t>myVarA</a:t>
            </a:r>
            <a:r>
              <a:rPr lang="en-US" sz="2400" dirty="0"/>
              <a:t>);</a:t>
            </a:r>
          </a:p>
          <a:p>
            <a:r>
              <a:rPr lang="en-US" sz="2400" dirty="0"/>
              <a:t>let </a:t>
            </a:r>
            <a:r>
              <a:rPr lang="en-US" sz="2400" dirty="0" err="1"/>
              <a:t>myVarC</a:t>
            </a:r>
            <a:r>
              <a:rPr lang="en-US" sz="2400" dirty="0"/>
              <a:t> = </a:t>
            </a:r>
            <a:r>
              <a:rPr lang="en-US" sz="2400" dirty="0" err="1"/>
              <a:t>myVarB.c</a:t>
            </a:r>
            <a:r>
              <a:rPr lang="en-US" sz="2400" dirty="0"/>
              <a:t>();</a:t>
            </a:r>
          </a:p>
          <a:p>
            <a:r>
              <a:rPr lang="en-US" sz="2400" dirty="0"/>
              <a:t>d(</a:t>
            </a:r>
            <a:r>
              <a:rPr lang="en-US" sz="2400" dirty="0" err="1"/>
              <a:t>myVarC</a:t>
            </a:r>
            <a:r>
              <a:rPr lang="en-US" sz="2400" dirty="0"/>
              <a:t>);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95117" y="2858529"/>
            <a:ext cx="17266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pipe(</a:t>
            </a:r>
          </a:p>
          <a:p>
            <a:r>
              <a:rPr lang="en-US" sz="2400" dirty="0"/>
              <a:t>   x =&gt; </a:t>
            </a:r>
            <a:r>
              <a:rPr lang="en-US" sz="2400" dirty="0" err="1"/>
              <a:t>x.a</a:t>
            </a:r>
            <a:r>
              <a:rPr lang="en-US" sz="2400" dirty="0"/>
              <a:t>(),</a:t>
            </a:r>
          </a:p>
          <a:p>
            <a:r>
              <a:rPr lang="en-US" sz="2400" dirty="0"/>
              <a:t>   b,</a:t>
            </a:r>
          </a:p>
          <a:p>
            <a:r>
              <a:rPr lang="en-US" sz="2400" dirty="0"/>
              <a:t>   x =&gt; </a:t>
            </a:r>
            <a:r>
              <a:rPr lang="en-US" sz="2400" dirty="0" err="1"/>
              <a:t>x.c</a:t>
            </a:r>
            <a:r>
              <a:rPr lang="en-US" sz="2400" dirty="0"/>
              <a:t>(),</a:t>
            </a:r>
          </a:p>
          <a:p>
            <a:r>
              <a:rPr lang="en-US" sz="2400" dirty="0"/>
              <a:t>   d,</a:t>
            </a:r>
          </a:p>
          <a:p>
            <a:r>
              <a:rPr lang="en-US" sz="2400" dirty="0"/>
              <a:t>)(foo)</a:t>
            </a:r>
          </a:p>
        </p:txBody>
      </p:sp>
      <p:sp>
        <p:nvSpPr>
          <p:cNvPr id="12" name="Arrow: Curved Up 11"/>
          <p:cNvSpPr/>
          <p:nvPr/>
        </p:nvSpPr>
        <p:spPr>
          <a:xfrm>
            <a:off x="9666950" y="3939731"/>
            <a:ext cx="614733" cy="5973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Up 13"/>
          <p:cNvSpPr/>
          <p:nvPr/>
        </p:nvSpPr>
        <p:spPr>
          <a:xfrm rot="10800000">
            <a:off x="9203456" y="2951459"/>
            <a:ext cx="1003799" cy="6272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Up 14"/>
          <p:cNvSpPr/>
          <p:nvPr/>
        </p:nvSpPr>
        <p:spPr>
          <a:xfrm rot="10800000">
            <a:off x="8852397" y="2375327"/>
            <a:ext cx="2003443" cy="116793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Up 15"/>
          <p:cNvSpPr/>
          <p:nvPr/>
        </p:nvSpPr>
        <p:spPr>
          <a:xfrm>
            <a:off x="9203456" y="3964696"/>
            <a:ext cx="1733108" cy="11134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6419" y="5452088"/>
            <a:ext cx="27495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pipe(a, b, c, d)(foo)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852397" y="5391042"/>
            <a:ext cx="2501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foo.a</a:t>
            </a:r>
            <a:r>
              <a:rPr lang="en-US" sz="2400" dirty="0"/>
              <a:t>().b().c().d()</a:t>
            </a:r>
          </a:p>
        </p:txBody>
      </p:sp>
    </p:spTree>
    <p:extLst>
      <p:ext uri="{BB962C8B-B14F-4D97-AF65-F5344CB8AC3E}">
        <p14:creationId xmlns:p14="http://schemas.microsoft.com/office/powerpoint/2010/main" val="6720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0" grpId="0"/>
      <p:bldP spid="11" grpId="0"/>
      <p:bldP spid="12" grpId="0" animBg="1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Optional bonus: debugging composition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55158" y="185056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trace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curry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((tag, x)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(tag, x);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x;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3210780"/>
            <a:ext cx="88799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dasherize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'-'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toLower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split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 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replace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\s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{2,}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ig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 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dasherize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'The world is a vampire'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rgbClr val="969896"/>
                </a:solidFill>
                <a:latin typeface="Consolas" panose="020B0609020204030204" pitchFamily="49" charset="0"/>
              </a:rPr>
              <a:t>TypeError</a:t>
            </a:r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: Cannot read property 'apply' of undefined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199" y="5241875"/>
            <a:ext cx="11353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A71D5D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dasherize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compose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'-'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toLower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trace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"after split"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split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 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replace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\s</a:t>
            </a:r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{2,}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rgbClr val="183691"/>
                </a:solidFill>
                <a:latin typeface="Consolas" panose="020B0609020204030204" pitchFamily="49" charset="0"/>
              </a:rPr>
              <a:t>ig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 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969896"/>
                </a:solidFill>
                <a:latin typeface="Consolas" panose="020B0609020204030204" pitchFamily="49" charset="0"/>
              </a:rPr>
              <a:t>// after split [ 'The', 'world', 'is', 'a', 'vampire' 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2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2628" cy="1325563"/>
          </a:xfrm>
        </p:spPr>
        <p:txBody>
          <a:bodyPr/>
          <a:lstStyle/>
          <a:p>
            <a:r>
              <a:rPr lang="en-US" altLang="zh-CN" dirty="0"/>
              <a:t>FP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787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functions as first-class citizens</a:t>
            </a:r>
          </a:p>
          <a:p>
            <a:pPr lvl="1"/>
            <a:r>
              <a:rPr lang="en-US" altLang="zh-CN" sz="2800" dirty="0">
                <a:latin typeface="DengXian" panose="02010600030101010101" pitchFamily="2" charset="-122"/>
                <a:ea typeface="DengXian" panose="02010600030101010101" pitchFamily="2" charset="-122"/>
              </a:rPr>
              <a:t>currying</a:t>
            </a:r>
          </a:p>
          <a:p>
            <a:pPr lvl="1"/>
            <a:r>
              <a:rPr lang="en-US" altLang="zh-CN" sz="2800" dirty="0">
                <a:latin typeface="DengXian" panose="02010600030101010101" pitchFamily="2" charset="-122"/>
                <a:ea typeface="DengXian" panose="02010600030101010101" pitchFamily="2" charset="-122"/>
              </a:rPr>
              <a:t>composition</a:t>
            </a:r>
          </a:p>
          <a:p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9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2628" cy="1325563"/>
          </a:xfrm>
        </p:spPr>
        <p:txBody>
          <a:bodyPr/>
          <a:lstStyle/>
          <a:p>
            <a:r>
              <a:rPr lang="en-US" altLang="zh-CN" dirty="0"/>
              <a:t>FP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70908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Emphasize pure functions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Treat functions as first-class citizens</a:t>
            </a:r>
          </a:p>
          <a:p>
            <a:r>
              <a:rPr lang="en-US" altLang="ja-JP" dirty="0" err="1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</a:t>
            </a:r>
            <a:r>
              <a:rPr lang="en-US" altLang="zh-CN" dirty="0" err="1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ypeclasses</a:t>
            </a:r>
            <a:endParaRPr lang="en-US" altLang="zh-CN" dirty="0">
              <a:solidFill>
                <a:srgbClr val="282C34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5575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typeclasses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7545" y="3005545"/>
            <a:ext cx="1297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9415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2" y="1027906"/>
            <a:ext cx="2216624" cy="2234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476" y="0"/>
            <a:ext cx="3809524" cy="15238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5634" y="4328855"/>
            <a:ext cx="229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string → number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905634" y="2723375"/>
            <a:ext cx="22541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Hindley</a:t>
            </a:r>
            <a:r>
              <a:rPr lang="en-US" sz="3200" dirty="0"/>
              <a:t>-Milner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82749" y="4351524"/>
            <a:ext cx="975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enlo"/>
              </a:rPr>
              <a:t>length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905634" y="5173534"/>
            <a:ext cx="89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a → a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314471" y="4328855"/>
            <a:ext cx="2989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Menlo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Menlo"/>
              </a:rPr>
              <a:t>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string) =&gt; number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43956" y="4331663"/>
            <a:ext cx="2989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Menlo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Menlo"/>
              </a:rPr>
              <a:t>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string) =&gt; number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082749" y="5173534"/>
            <a:ext cx="1145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enlo"/>
              </a:rPr>
              <a:t>identity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082749" y="5890622"/>
            <a:ext cx="2684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let identity = x =&gt; x;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28615" y="5173533"/>
            <a:ext cx="1859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&lt;T&gt;(x</a:t>
            </a:r>
            <a:r>
              <a:rPr lang="en-US" sz="2400" dirty="0">
                <a:solidFill>
                  <a:srgbClr val="000000"/>
                </a:solidFill>
                <a:latin typeface="Menlo"/>
              </a:rPr>
              <a:t>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T) =&gt; 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8641833" y="5173532"/>
            <a:ext cx="1859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&lt;T&gt;(x</a:t>
            </a:r>
            <a:r>
              <a:rPr lang="en-US" sz="2400" dirty="0">
                <a:solidFill>
                  <a:srgbClr val="000000"/>
                </a:solidFill>
                <a:latin typeface="Menlo"/>
              </a:rPr>
              <a:t>: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enlo"/>
              </a:rPr>
              <a:t>T) =&gt; 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894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5" grpId="0"/>
      <p:bldP spid="1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Didn’t Java/C++ have types too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 descr="Image result for java nu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004" y="1825625"/>
            <a:ext cx="6917992" cy="48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2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21242" cy="1325563"/>
          </a:xfrm>
        </p:spPr>
        <p:txBody>
          <a:bodyPr/>
          <a:lstStyle/>
          <a:p>
            <a:r>
              <a:rPr lang="en-US" altLang="zh-CN" dirty="0"/>
              <a:t>Little HTML, even less in Pug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72000" cy="15424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" y="1690688"/>
            <a:ext cx="4521398" cy="5167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321" y="1734185"/>
            <a:ext cx="3646679" cy="5123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178" y="54451"/>
            <a:ext cx="2552964" cy="16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4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 descr="I call it my billion-dollar mistake. It was the invention of the null reference in 1965. - Tony Ho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24000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9188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Brendan </a:t>
            </a:r>
            <a:r>
              <a:rPr lang="en-US" altLang="zh-CN" dirty="0" err="1"/>
              <a:t>Eich</a:t>
            </a:r>
            <a:r>
              <a:rPr lang="en-US" altLang="zh-CN" dirty="0"/>
              <a:t> took to make </a:t>
            </a:r>
            <a:r>
              <a:rPr lang="en-US" dirty="0"/>
              <a:t>JS</a:t>
            </a:r>
            <a:r>
              <a:rPr lang="en-US" altLang="zh-CN" dirty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■ ■ ■ ■ ■ ■ ■ ■ ■ ■</a:t>
            </a:r>
            <a:endParaRPr lang="en-US" altLang="ja-JP" dirty="0"/>
          </a:p>
        </p:txBody>
      </p:sp>
      <p:sp>
        <p:nvSpPr>
          <p:cNvPr id="4" name="TextBox 3"/>
          <p:cNvSpPr txBox="1"/>
          <p:nvPr/>
        </p:nvSpPr>
        <p:spPr>
          <a:xfrm>
            <a:off x="9555061" y="603995"/>
            <a:ext cx="1959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10 days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993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it took to make Haskell: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912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26906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70084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it took to make Haskell: 26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939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ja-JP" altLang="en-US" dirty="0"/>
              <a:t>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 ■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30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800" y="26906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489181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javascript hask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0"/>
            <a:ext cx="8448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561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110" y="159283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So, what could be better?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42110" y="3251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What role does math play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5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9445" y="158661"/>
            <a:ext cx="6238137" cy="1325563"/>
          </a:xfrm>
        </p:spPr>
        <p:txBody>
          <a:bodyPr/>
          <a:lstStyle/>
          <a:p>
            <a:pPr algn="ctr"/>
            <a:r>
              <a:rPr lang="en-US" altLang="zh-CN" dirty="0"/>
              <a:t>Type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https://scisoft.github.io/fp/img/compiles_and_wor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24" y="1484224"/>
            <a:ext cx="7013220" cy="525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Typeclasses</a:t>
            </a:r>
            <a:r>
              <a:rPr lang="en-US" altLang="zh-CN" dirty="0">
                <a:solidFill>
                  <a:srgbClr val="282C34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: containers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7545" y="3005545"/>
            <a:ext cx="1297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???</a:t>
            </a:r>
          </a:p>
        </p:txBody>
      </p:sp>
      <p:pic>
        <p:nvPicPr>
          <p:cNvPr id="5" name="Picture 2" descr="http://blog.dwinegar.com/2011/06/another-jar.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61" y="1819974"/>
            <a:ext cx="344805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94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70" y="80128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How is FP different in front-end?</a:t>
            </a:r>
            <a:endParaRPr lang="en-US" dirty="0"/>
          </a:p>
        </p:txBody>
      </p:sp>
      <p:pic>
        <p:nvPicPr>
          <p:cNvPr id="10" name="Picture 2" descr="Image result for javascript hask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77" y="2222205"/>
            <a:ext cx="7975785" cy="419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38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47" y="357110"/>
            <a:ext cx="5738769" cy="1497231"/>
          </a:xfrm>
        </p:spPr>
        <p:txBody>
          <a:bodyPr>
            <a:normAutofit/>
          </a:bodyPr>
          <a:lstStyle/>
          <a:p>
            <a:r>
              <a:rPr lang="en-US" altLang="zh-CN" dirty="0"/>
              <a:t>e.g. </a:t>
            </a:r>
            <a:r>
              <a:rPr lang="en-US" altLang="zh-CN" dirty="0" err="1"/>
              <a:t>functor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a container with map()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8854" y="5083727"/>
            <a:ext cx="5691231" cy="15797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905" y="3363861"/>
            <a:ext cx="3438095" cy="5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40" y="3431666"/>
            <a:ext cx="4819048" cy="504762"/>
          </a:xfrm>
          <a:prstGeom prst="rect">
            <a:avLst/>
          </a:prstGeom>
        </p:spPr>
      </p:pic>
      <p:pic>
        <p:nvPicPr>
          <p:cNvPr id="6" name="Picture 6" descr="http://adit.io/imgs/functors/fmap_li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56" y="4104961"/>
            <a:ext cx="7473624" cy="275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26" y="1939177"/>
            <a:ext cx="5020238" cy="1217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7233" y="3363861"/>
            <a:ext cx="2075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e.g.: Array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68359" y="4515730"/>
            <a:ext cx="41283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Also: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Object</a:t>
            </a:r>
            <a:r>
              <a:rPr lang="zh-CN" altLang="en-US" sz="3200" dirty="0"/>
              <a:t> </a:t>
            </a:r>
            <a:r>
              <a:rPr lang="en-US" altLang="zh-CN" sz="3200" dirty="0"/>
              <a:t>(keyed values)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other </a:t>
            </a:r>
            <a:r>
              <a:rPr lang="en-US" altLang="zh-CN" sz="3200" dirty="0" err="1"/>
              <a:t>typeclasses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6803806" y="703249"/>
            <a:ext cx="50409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Abided category theory laws: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806268" y="1434416"/>
            <a:ext cx="564299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E908C"/>
                </a:solidFill>
                <a:latin typeface="Consolas" panose="020B0609020204030204" pitchFamily="49" charset="0"/>
              </a:rPr>
              <a:t>// composition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u.map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(x =&gt; f(g(x)))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</a:rPr>
              <a:t> == 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u.map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(g).map(f);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E908C"/>
                </a:solidFill>
                <a:latin typeface="Consolas" panose="020B0609020204030204" pitchFamily="49" charset="0"/>
              </a:rPr>
              <a:t>// identity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u.map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(a =&gt; a) == u;</a:t>
            </a:r>
            <a:endParaRPr 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1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780714" cy="103583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Simple </a:t>
            </a:r>
            <a:r>
              <a:rPr lang="en-US" altLang="zh-CN" dirty="0" err="1"/>
              <a:t>typeclass</a:t>
            </a:r>
            <a:r>
              <a:rPr lang="en-US" altLang="zh-CN" dirty="0"/>
              <a:t> methods: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013" y="1690688"/>
            <a:ext cx="3540154" cy="606673"/>
          </a:xfrm>
        </p:spPr>
        <p:txBody>
          <a:bodyPr>
            <a:normAutofit/>
          </a:bodyPr>
          <a:lstStyle/>
          <a:p>
            <a:r>
              <a:rPr lang="en-US" altLang="zh-CN" dirty="0"/>
              <a:t>put </a:t>
            </a:r>
            <a:r>
              <a:rPr lang="en-US" altLang="zh-CN" dirty="0" err="1"/>
              <a:t>val</a:t>
            </a:r>
            <a:r>
              <a:rPr lang="en-US" altLang="zh-CN" dirty="0"/>
              <a:t> in container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9552" y="2406425"/>
            <a:ext cx="125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of()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51833" y="1703578"/>
            <a:ext cx="2608976" cy="60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take </a:t>
            </a:r>
            <a:r>
              <a:rPr lang="en-US" altLang="zh-CN" dirty="0" err="1"/>
              <a:t>val</a:t>
            </a:r>
            <a:r>
              <a:rPr lang="en-US" altLang="zh-CN" dirty="0"/>
              <a:t> out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51832" y="2310251"/>
            <a:ext cx="1861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extract()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32" y="3004091"/>
            <a:ext cx="3126443" cy="2192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52" y="3100264"/>
            <a:ext cx="3660194" cy="20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0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Typeclass</a:t>
            </a:r>
            <a:r>
              <a:rPr lang="en-US" altLang="zh-CN" sz="4000" dirty="0"/>
              <a:t> #2: applicative </a:t>
            </a:r>
            <a:r>
              <a:rPr lang="en-US" altLang="zh-CN" sz="4000" dirty="0" err="1"/>
              <a:t>functor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789" y="3225976"/>
            <a:ext cx="5020238" cy="12179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737" y="1652365"/>
            <a:ext cx="2463881" cy="1402209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0086" y="2067330"/>
            <a:ext cx="1376494" cy="3924429"/>
          </a:xfrm>
        </p:spPr>
        <p:txBody>
          <a:bodyPr/>
          <a:lstStyle/>
          <a:p>
            <a:r>
              <a:rPr lang="en-US" dirty="0"/>
              <a:t>of()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ap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510" y="4615368"/>
            <a:ext cx="6412985" cy="175751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6736359" y="1762560"/>
            <a:ext cx="4899171" cy="1181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bonus: lift()</a:t>
            </a:r>
          </a:p>
          <a:p>
            <a:pPr marL="0" indent="0">
              <a:buNone/>
            </a:pPr>
            <a:r>
              <a:rPr lang="en-US" altLang="zh-CN" dirty="0" err="1"/>
              <a:t>ap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r>
              <a:rPr lang="en-US" altLang="zh-CN" dirty="0"/>
              <a:t>multiple </a:t>
            </a:r>
            <a:r>
              <a:rPr lang="en-US" altLang="zh-CN" dirty="0" err="1"/>
              <a:t>params</a:t>
            </a:r>
            <a:r>
              <a:rPr lang="en-US" altLang="zh-CN" dirty="0"/>
              <a:t> in one 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4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Typeclass</a:t>
            </a:r>
            <a:r>
              <a:rPr lang="en-US" altLang="zh-CN" sz="4000" dirty="0"/>
              <a:t> 3/3: monad</a:t>
            </a:r>
            <a:endParaRPr lang="en-US" sz="40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2387667"/>
            <a:ext cx="6630800" cy="3652405"/>
          </a:xfrm>
        </p:spPr>
        <p:txBody>
          <a:bodyPr>
            <a:normAutofit/>
          </a:bodyPr>
          <a:lstStyle/>
          <a:p>
            <a:r>
              <a:rPr lang="en-US" altLang="zh-CN" dirty="0"/>
              <a:t>Has app. </a:t>
            </a:r>
            <a:r>
              <a:rPr lang="en-US" altLang="zh-CN" dirty="0" err="1"/>
              <a:t>functor</a:t>
            </a:r>
            <a:r>
              <a:rPr lang="en-US" altLang="zh-CN" dirty="0"/>
              <a:t> functions: of(), map(), </a:t>
            </a:r>
            <a:r>
              <a:rPr lang="en-US" altLang="zh-CN" dirty="0" err="1"/>
              <a:t>ap</a:t>
            </a:r>
            <a:r>
              <a:rPr lang="en-US" altLang="zh-CN" dirty="0"/>
              <a:t>()</a:t>
            </a:r>
          </a:p>
          <a:p>
            <a:endParaRPr lang="en-US" dirty="0"/>
          </a:p>
          <a:p>
            <a:r>
              <a:rPr lang="en-US" altLang="zh-CN" dirty="0"/>
              <a:t>also </a:t>
            </a:r>
            <a:r>
              <a:rPr lang="en-US" altLang="zh-CN" dirty="0" err="1"/>
              <a:t>flatMap</a:t>
            </a:r>
            <a:r>
              <a:rPr lang="en-US" altLang="zh-CN" dirty="0"/>
              <a:t>, aka </a:t>
            </a:r>
            <a:r>
              <a:rPr lang="en-US" altLang="zh-CN" dirty="0" err="1"/>
              <a:t>fmap</a:t>
            </a:r>
            <a:r>
              <a:rPr lang="en-US" altLang="zh-CN" dirty="0"/>
              <a:t>, aka chain</a:t>
            </a:r>
          </a:p>
          <a:p>
            <a:endParaRPr lang="en-US" altLang="zh-CN" dirty="0"/>
          </a:p>
          <a:p>
            <a:r>
              <a:rPr lang="en-US" altLang="zh-CN" dirty="0"/>
              <a:t>just a map() that flattens, no containers in your container (sorry dawg)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744" y="794357"/>
            <a:ext cx="1788704" cy="52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199" y="677041"/>
            <a:ext cx="9015102" cy="701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 err="1">
                <a:solidFill>
                  <a:srgbClr val="282C34"/>
                </a:solidFill>
                <a:latin typeface="Menlo"/>
              </a:rPr>
              <a:t>fmap</a:t>
            </a:r>
            <a:r>
              <a:rPr lang="en-US" altLang="zh-CN" sz="4400" dirty="0">
                <a:solidFill>
                  <a:srgbClr val="282C34"/>
                </a:solidFill>
                <a:latin typeface="Menlo"/>
              </a:rPr>
              <a:t>() example</a:t>
            </a:r>
            <a:r>
              <a:rPr lang="zh-CN" altLang="en-US" sz="4400" dirty="0">
                <a:solidFill>
                  <a:srgbClr val="282C34"/>
                </a:solidFill>
                <a:latin typeface="Menlo"/>
              </a:rPr>
              <a:t> </a:t>
            </a:r>
            <a:r>
              <a:rPr lang="en-US" altLang="zh-CN" sz="4400" b="0" i="0" dirty="0">
                <a:solidFill>
                  <a:srgbClr val="282C34"/>
                </a:solidFill>
                <a:effectLst/>
                <a:latin typeface="Menlo"/>
              </a:rPr>
              <a:t>#1</a:t>
            </a:r>
            <a:r>
              <a:rPr lang="zh-CN" altLang="en-US" sz="4400" dirty="0">
                <a:solidFill>
                  <a:srgbClr val="282C34"/>
                </a:solidFill>
                <a:latin typeface="Menlo"/>
              </a:rPr>
              <a:t>：</a:t>
            </a:r>
            <a:r>
              <a:rPr lang="en-US" altLang="zh-CN" sz="4400" dirty="0">
                <a:solidFill>
                  <a:srgbClr val="282C34"/>
                </a:solidFill>
                <a:latin typeface="Menlo"/>
              </a:rPr>
              <a:t>Array</a:t>
            </a:r>
            <a:r>
              <a:rPr lang="zh-CN" altLang="en-US" sz="4400" dirty="0">
                <a:solidFill>
                  <a:srgbClr val="282C34"/>
                </a:solidFill>
                <a:latin typeface="Menlo"/>
              </a:rPr>
              <a:t> </a:t>
            </a:r>
            <a:r>
              <a:rPr lang="en-US" altLang="zh-CN" sz="4400" dirty="0">
                <a:solidFill>
                  <a:srgbClr val="282C34"/>
                </a:solidFill>
                <a:latin typeface="Menlo"/>
              </a:rPr>
              <a:t>+ </a:t>
            </a:r>
            <a:r>
              <a:rPr lang="en-US" altLang="zh-CN" sz="4400" dirty="0" err="1">
                <a:solidFill>
                  <a:srgbClr val="282C34"/>
                </a:solidFill>
                <a:latin typeface="Menlo"/>
              </a:rPr>
              <a:t>R.chain</a:t>
            </a:r>
            <a:endParaRPr lang="en-US" altLang="zh-CN" sz="4400" b="0" i="0" dirty="0">
              <a:solidFill>
                <a:schemeClr val="bg1">
                  <a:lumMod val="65000"/>
                </a:schemeClr>
              </a:solidFill>
              <a:effectLst/>
              <a:latin typeface="Menl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9017" y="2525086"/>
            <a:ext cx="71725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82C34"/>
                </a:solidFill>
                <a:latin typeface="Menlo"/>
              </a:rPr>
              <a:t>duplicate = n =&gt; [n, n];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82C34"/>
                </a:solidFill>
                <a:latin typeface="Menlo"/>
              </a:rPr>
              <a:t>R.chain(duplicate, [1, 2, 3]);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//=&gt; [1, 1, 2, 2, 3, 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// 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not </a:t>
            </a: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[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[</a:t>
            </a: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1, 1], [2, 2], [3, 3]]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dirty="0" err="1">
                <a:solidFill>
                  <a:srgbClr val="282C34"/>
                </a:solidFill>
                <a:latin typeface="Menlo"/>
              </a:rPr>
              <a:t>fmap</a:t>
            </a:r>
            <a:r>
              <a:rPr lang="en-US" altLang="zh-CN" sz="4400" dirty="0">
                <a:solidFill>
                  <a:srgbClr val="282C34"/>
                </a:solidFill>
                <a:latin typeface="Menlo"/>
              </a:rPr>
              <a:t>() example #2</a:t>
            </a:r>
            <a:r>
              <a:rPr lang="zh-CN" altLang="en-US" sz="4400" dirty="0">
                <a:solidFill>
                  <a:srgbClr val="282C34"/>
                </a:solidFill>
                <a:latin typeface="Menlo"/>
              </a:rPr>
              <a:t>：</a:t>
            </a:r>
            <a:r>
              <a:rPr lang="en-US" altLang="zh-CN" sz="4400" dirty="0">
                <a:solidFill>
                  <a:srgbClr val="282C34"/>
                </a:solidFill>
                <a:latin typeface="Menlo"/>
              </a:rPr>
              <a:t>Promise</a:t>
            </a:r>
            <a:r>
              <a:rPr lang="zh-CN" altLang="en-US" sz="4400" dirty="0">
                <a:solidFill>
                  <a:srgbClr val="282C34"/>
                </a:solidFill>
                <a:latin typeface="Menlo"/>
              </a:rPr>
              <a:t> </a:t>
            </a:r>
            <a:r>
              <a:rPr lang="en-US" altLang="zh-CN" sz="4400" dirty="0">
                <a:solidFill>
                  <a:srgbClr val="282C34"/>
                </a:solidFill>
                <a:latin typeface="Menlo"/>
              </a:rPr>
              <a:t>+ then()</a:t>
            </a:r>
            <a:endParaRPr lang="en-US" altLang="zh-CN" sz="4400" b="0" i="0" dirty="0">
              <a:solidFill>
                <a:schemeClr val="bg1">
                  <a:lumMod val="65000"/>
                </a:schemeClr>
              </a:solidFill>
              <a:effectLst/>
              <a:latin typeface="Menl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5886" y="2713507"/>
            <a:ext cx="82135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82C34"/>
                </a:solidFill>
                <a:effectLst/>
                <a:latin typeface="Menlo"/>
              </a:rPr>
              <a:t>Promise.resolve(1).then(n =&gt; Promise.resolve(n + 1))</a:t>
            </a:r>
          </a:p>
          <a:p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//=&gt; Promise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&lt;</a:t>
            </a:r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2&gt; </a:t>
            </a:r>
          </a:p>
          <a:p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//</a:t>
            </a:r>
            <a:r>
              <a:rPr lang="en-US" altLang="zh-CN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not</a:t>
            </a:r>
            <a:r>
              <a:rPr lang="zh-CN" altLang="en-US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 </a:t>
            </a:r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Promise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&lt;</a:t>
            </a:r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Promise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Menlo"/>
              </a:rPr>
              <a:t>&lt;</a:t>
            </a:r>
            <a:r>
              <a:rPr lang="pt-BR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Menlo"/>
              </a:rPr>
              <a:t>2&gt;&gt;</a:t>
            </a:r>
          </a:p>
        </p:txBody>
      </p:sp>
    </p:spTree>
    <p:extLst>
      <p:ext uri="{BB962C8B-B14F-4D97-AF65-F5344CB8AC3E}">
        <p14:creationId xmlns:p14="http://schemas.microsoft.com/office/powerpoint/2010/main" val="24540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Image result for mon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66" y="0"/>
            <a:ext cx="9155289" cy="687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3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scalerablog.files.wordpress.com/2015/06/562484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467" y="8467"/>
            <a:ext cx="6852355" cy="685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366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s://cdn.meme.am/instances/595097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662" y="0"/>
            <a:ext cx="7596694" cy="68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893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sadnesstheory.files.wordpress.com/2015/02/wpid-io-monad.jpg?w=5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558" y="0"/>
            <a:ext cx="8133198" cy="685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84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0469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12290" name="Picture 2" descr="http://pori.io/functional-python/img/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-3188"/>
            <a:ext cx="5531555" cy="6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7244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s2.quickmeme.com/img/44/44b0bd758f8ee5c81362923f0d5c8e017c9ddf623925e60c29a4c015b89fbb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75" y="0"/>
            <a:ext cx="10459558" cy="689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678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X, X Everywhere  - monads        monads everyw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0"/>
            <a:ext cx="9223023" cy="691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47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Image result for mon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07" y="0"/>
            <a:ext cx="9084459" cy="688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0702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19694" cy="1907476"/>
          </a:xfrm>
        </p:spPr>
        <p:txBody>
          <a:bodyPr/>
          <a:lstStyle/>
          <a:p>
            <a:r>
              <a:rPr lang="en-US" altLang="zh-CN" dirty="0"/>
              <a:t>So, what </a:t>
            </a:r>
            <a:r>
              <a:rPr lang="en-US" altLang="zh-CN" i="1" dirty="0"/>
              <a:t>is</a:t>
            </a:r>
            <a:r>
              <a:rPr lang="en-US" altLang="zh-CN" dirty="0"/>
              <a:t> a monad?</a:t>
            </a:r>
          </a:p>
          <a:p>
            <a:r>
              <a:rPr lang="en-US" altLang="zh-CN" dirty="0"/>
              <a:t>What’s the point?</a:t>
            </a:r>
          </a:p>
          <a:p>
            <a:r>
              <a:rPr lang="en-US" altLang="zh-CN" dirty="0"/>
              <a:t>Containers?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Containers?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040" y="1690688"/>
            <a:ext cx="4277132" cy="1680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Can store:</a:t>
            </a:r>
            <a:endParaRPr lang="en-US" dirty="0"/>
          </a:p>
          <a:p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ja-JP" altLang="en-US" dirty="0"/>
              <a:t>← </a:t>
            </a:r>
            <a:r>
              <a:rPr lang="en-US" altLang="zh-CN" dirty="0"/>
              <a:t>map() uses this)</a:t>
            </a:r>
          </a:p>
          <a:p>
            <a:r>
              <a:rPr lang="en-US" altLang="zh-CN" dirty="0"/>
              <a:t>context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27" y="1590020"/>
            <a:ext cx="6706181" cy="4956478"/>
          </a:xfrm>
          <a:prstGeom prst="rect">
            <a:avLst/>
          </a:prstGeom>
        </p:spPr>
      </p:pic>
      <p:pic>
        <p:nvPicPr>
          <p:cNvPr id="69634" name="Picture 2" descr="http://adit.io/imgs/functors/value_and_cont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71" y="4068259"/>
            <a:ext cx="1524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43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monad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1872" y="1218182"/>
            <a:ext cx="3730792" cy="242264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may not have value</a:t>
            </a:r>
          </a:p>
          <a:p>
            <a:r>
              <a:rPr lang="ja-JP" altLang="en-US" dirty="0"/>
              <a:t>⇑</a:t>
            </a:r>
            <a:r>
              <a:rPr lang="en-US" altLang="ja-JP" dirty="0"/>
              <a:t> can’t </a:t>
            </a:r>
            <a:r>
              <a:rPr lang="en-US" altLang="zh-CN" dirty="0"/>
              <a:t>map() if not</a:t>
            </a:r>
          </a:p>
          <a:p>
            <a:r>
              <a:rPr lang="en-US" altLang="zh-CN" dirty="0"/>
              <a:t>replaces null-checks: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if(a != null) {}</a:t>
            </a:r>
          </a:p>
          <a:p>
            <a:r>
              <a:rPr lang="en-US" altLang="zh-CN" dirty="0"/>
              <a:t>supports type-inference, no run-time null errors!</a:t>
            </a:r>
            <a:endParaRPr lang="en-US" dirty="0"/>
          </a:p>
        </p:txBody>
      </p:sp>
      <p:pic>
        <p:nvPicPr>
          <p:cNvPr id="70658" name="Picture 2" descr="http://ww2.sinaimg.cn/mw690/6941baebgw1ev5g0maov1j207u05et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6" y="1571367"/>
            <a:ext cx="3831759" cy="26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http://adit.io/imgs/functors/monad_noth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884" y="859203"/>
            <a:ext cx="2325598" cy="279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 descr="http://adit.io/imgs/functors/fmap_ju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07400"/>
            <a:ext cx="90201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9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Sanctuary</a:t>
            </a:r>
            <a:r>
              <a:rPr lang="en-US" altLang="zh-CN" dirty="0"/>
              <a:t>.js: </a:t>
            </a:r>
            <a:r>
              <a:rPr lang="en-US" altLang="zh-CN" dirty="0" err="1"/>
              <a:t>typeclass</a:t>
            </a:r>
            <a:r>
              <a:rPr lang="en-US" altLang="zh-CN" dirty="0"/>
              <a:t> implementations for 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40581"/>
            <a:ext cx="3700244" cy="3521319"/>
          </a:xfrm>
        </p:spPr>
        <p:txBody>
          <a:bodyPr>
            <a:normAutofit/>
          </a:bodyPr>
          <a:lstStyle/>
          <a:p>
            <a:r>
              <a:rPr lang="en-US" b="1" dirty="0"/>
              <a:t>head :: [a] -&gt; Maybe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081" y="1690688"/>
            <a:ext cx="29920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head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Just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head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([])</a:t>
            </a:r>
          </a:p>
          <a:p>
            <a:r>
              <a:rPr lang="en-US" dirty="0">
                <a:solidFill>
                  <a:srgbClr val="795DA3"/>
                </a:solidFill>
                <a:latin typeface="Consolas" panose="020B0609020204030204" pitchFamily="49" charset="0"/>
              </a:rPr>
              <a:t>Nothing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Picture 2" descr="cool cat, need refer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994" y="1690688"/>
            <a:ext cx="180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3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36472" cy="1325563"/>
          </a:xfrm>
        </p:spPr>
        <p:txBody>
          <a:bodyPr/>
          <a:lstStyle/>
          <a:p>
            <a:r>
              <a:rPr lang="en-US" dirty="0"/>
              <a:t>Either monad</a:t>
            </a:r>
          </a:p>
        </p:txBody>
      </p:sp>
      <p:sp>
        <p:nvSpPr>
          <p:cNvPr id="9" name="Rectangle 8"/>
          <p:cNvSpPr/>
          <p:nvPr/>
        </p:nvSpPr>
        <p:spPr>
          <a:xfrm>
            <a:off x="5619924" y="4230623"/>
            <a:ext cx="558776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83691"/>
                </a:solidFill>
                <a:latin typeface="Consolas" panose="020B0609020204030204" pitchFamily="49" charset="0"/>
              </a:rPr>
              <a:t>'Cannot divide by zero'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isLeft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true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71D5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6B3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DA3"/>
                </a:solidFill>
                <a:latin typeface="Consolas" panose="020B0609020204030204" pitchFamily="49" charset="0"/>
              </a:rPr>
              <a:t>Right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42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isLeft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6B3"/>
                </a:solidFill>
                <a:latin typeface="Consolas" panose="020B0609020204030204" pitchFamily="49" charset="0"/>
              </a:rPr>
              <a:t>false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endParaRPr lang="en" sz="24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978025"/>
            <a:ext cx="5596156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has a Right</a:t>
            </a:r>
            <a:r>
              <a:rPr lang="zh-CN" altLang="en-US" dirty="0"/>
              <a:t> </a:t>
            </a:r>
            <a:r>
              <a:rPr lang="en-US" altLang="zh-CN" dirty="0" err="1"/>
              <a:t>val</a:t>
            </a:r>
            <a:r>
              <a:rPr lang="en-US" altLang="zh-CN" dirty="0"/>
              <a:t> (good)</a:t>
            </a:r>
          </a:p>
          <a:p>
            <a:r>
              <a:rPr lang="en-US" altLang="zh-CN" dirty="0"/>
              <a:t>has a Left</a:t>
            </a:r>
            <a:r>
              <a:rPr lang="zh-CN" altLang="en-US" dirty="0"/>
              <a:t> </a:t>
            </a:r>
            <a:r>
              <a:rPr lang="en-US" altLang="zh-CN" dirty="0" err="1"/>
              <a:t>val</a:t>
            </a:r>
            <a:r>
              <a:rPr lang="en-US" altLang="zh-CN" dirty="0"/>
              <a:t> (not good)</a:t>
            </a:r>
          </a:p>
          <a:p>
            <a:r>
              <a:rPr lang="en-US" altLang="zh-CN" dirty="0"/>
              <a:t>replaces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try { throw …; } catch(e) {…}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4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35253" y="1689106"/>
            <a:ext cx="6486457" cy="2998718"/>
          </a:xfrm>
        </p:spPr>
        <p:txBody>
          <a:bodyPr>
            <a:normAutofit/>
          </a:bodyPr>
          <a:lstStyle/>
          <a:p>
            <a:r>
              <a:rPr lang="en-US" altLang="zh-CN" dirty="0"/>
              <a:t>IO: delays side-effects</a:t>
            </a:r>
          </a:p>
          <a:p>
            <a:r>
              <a:rPr lang="en-US" altLang="zh-CN" dirty="0"/>
              <a:t>Task: like a lazy version of JS Promise</a:t>
            </a:r>
          </a:p>
          <a:p>
            <a:r>
              <a:rPr lang="en-US" altLang="zh-CN" dirty="0"/>
              <a:t>these help retain function purity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*（</a:t>
            </a:r>
            <a:r>
              <a:rPr lang="en-US" altLang="zh-CN" dirty="0"/>
              <a:t>I haven’t used these, front-end frameworks provide alternatives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8989" y="180567"/>
            <a:ext cx="4136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IO/Task monads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615" y="4521099"/>
            <a:ext cx="1476190" cy="1542857"/>
          </a:xfrm>
          <a:prstGeom prst="rect">
            <a:avLst/>
          </a:prstGeom>
        </p:spPr>
      </p:pic>
      <p:pic>
        <p:nvPicPr>
          <p:cNvPr id="7" name="Picture 2" descr="@ngr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778" y="4636564"/>
            <a:ext cx="1542857" cy="154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771" y="3261933"/>
            <a:ext cx="1333333" cy="1076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8" y="3128599"/>
            <a:ext cx="1352381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1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 use-cases: </a:t>
            </a:r>
            <a:r>
              <a:rPr lang="en-US" altLang="zh-CN" dirty="0"/>
              <a:t>type inference?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311" y="2245075"/>
            <a:ext cx="6082717" cy="2419204"/>
          </a:xfrm>
        </p:spPr>
        <p:txBody>
          <a:bodyPr/>
          <a:lstStyle/>
          <a:p>
            <a:r>
              <a:rPr lang="en-US" altLang="zh-CN" dirty="0"/>
              <a:t>Maybe: handle null</a:t>
            </a:r>
          </a:p>
          <a:p>
            <a:r>
              <a:rPr lang="en-US" altLang="zh-CN" dirty="0"/>
              <a:t>Either: handle errors</a:t>
            </a:r>
          </a:p>
          <a:p>
            <a:r>
              <a:rPr lang="en-US" altLang="zh-CN" dirty="0"/>
              <a:t>Task/Future: handle </a:t>
            </a:r>
            <a:r>
              <a:rPr lang="en-US" altLang="zh-CN" dirty="0" err="1"/>
              <a:t>async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endParaRPr lang="en-US" dirty="0"/>
          </a:p>
          <a:p>
            <a:r>
              <a:rPr lang="en-US" altLang="zh-CN" dirty="0"/>
              <a:t>IO: handle side-effects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</TotalTime>
  <Words>8362</Words>
  <Application>Microsoft Office PowerPoint</Application>
  <PresentationFormat>Widescreen</PresentationFormat>
  <Paragraphs>639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5" baseType="lpstr">
      <vt:lpstr>-apple-system</vt:lpstr>
      <vt:lpstr>等线</vt:lpstr>
      <vt:lpstr>等线</vt:lpstr>
      <vt:lpstr>等线 Light</vt:lpstr>
      <vt:lpstr>Menlo</vt:lpstr>
      <vt:lpstr>ＭＳ 明朝</vt:lpstr>
      <vt:lpstr>游ゴシック</vt:lpstr>
      <vt:lpstr>游ゴシック Light</vt:lpstr>
      <vt:lpstr>游明朝</vt:lpstr>
      <vt:lpstr>Arial</vt:lpstr>
      <vt:lpstr>Calibri</vt:lpstr>
      <vt:lpstr>Calibri bold</vt:lpstr>
      <vt:lpstr>Calibri Light</vt:lpstr>
      <vt:lpstr>Consolas</vt:lpstr>
      <vt:lpstr>Courier New</vt:lpstr>
      <vt:lpstr>Gabriola</vt:lpstr>
      <vt:lpstr>Times New Roman</vt:lpstr>
      <vt:lpstr>Wingdings</vt:lpstr>
      <vt:lpstr>Office Theme</vt:lpstr>
      <vt:lpstr>FP in JS</vt:lpstr>
      <vt:lpstr>Me</vt:lpstr>
      <vt:lpstr>Skills listed in CVs people send me:</vt:lpstr>
      <vt:lpstr>Skills I look for:</vt:lpstr>
      <vt:lpstr>Emphasizing coding in front-end? Why?</vt:lpstr>
      <vt:lpstr>Puppy Love: demo Angular app</vt:lpstr>
      <vt:lpstr>Little HTML, even less in Pug</vt:lpstr>
      <vt:lpstr>How is FP different in front-end?</vt:lpstr>
      <vt:lpstr>PowerPoint Presentation</vt:lpstr>
      <vt:lpstr>Uses of FP in front-end</vt:lpstr>
      <vt:lpstr>Intermission: prog lang history</vt:lpstr>
      <vt:lpstr>Imperative/OOP languages</vt:lpstr>
      <vt:lpstr>Functional languages</vt:lpstr>
      <vt:lpstr>… Haven’t heard of them.</vt:lpstr>
      <vt:lpstr>Mixed-paradigm languages:</vt:lpstr>
      <vt:lpstr>OOP wins!</vt:lpstr>
      <vt:lpstr>OOP wins?</vt:lpstr>
      <vt:lpstr>OOP wins?</vt:lpstr>
      <vt:lpstr>So…. what’s “functional”?</vt:lpstr>
      <vt:lpstr>Features of the functional paradigm:</vt:lpstr>
      <vt:lpstr>FP features:</vt:lpstr>
      <vt:lpstr>“pure” functions: math</vt:lpstr>
      <vt:lpstr>cf.: functions in programming</vt:lpstr>
      <vt:lpstr>Could decreasing functionality be a good thing?</vt:lpstr>
      <vt:lpstr>Example: pure vs. mutating</vt:lpstr>
      <vt:lpstr>Example: pure vs. mutating</vt:lpstr>
      <vt:lpstr>Example #2: seagull flocks</vt:lpstr>
      <vt:lpstr>PowerPoint Presentation</vt:lpstr>
      <vt:lpstr>PowerPoint Presentation</vt:lpstr>
      <vt:lpstr>PowerPoint Presentation</vt:lpstr>
      <vt:lpstr>PowerPoint Presentation</vt:lpstr>
      <vt:lpstr>How to operate on immutable data: (→ MS Word ‘save as’ over ‘save’)</vt:lpstr>
      <vt:lpstr>Cost of FP in mixed languages: copying</vt:lpstr>
      <vt:lpstr>Side-effects: ?</vt:lpstr>
      <vt:lpstr>PowerPoint Presentation</vt:lpstr>
      <vt:lpstr>Advantages of ‘pure’ functions</vt:lpstr>
      <vt:lpstr>Advantages of ‘pure’ functions</vt:lpstr>
      <vt:lpstr>Reasonable</vt:lpstr>
      <vt:lpstr>Advantages of ‘pure’ functions</vt:lpstr>
      <vt:lpstr>Cacheable</vt:lpstr>
      <vt:lpstr>Advantages of ‘pure’ functions</vt:lpstr>
      <vt:lpstr>Pure functions: portable + self-documenting</vt:lpstr>
      <vt:lpstr>Advantages of ‘pure’ functions</vt:lpstr>
      <vt:lpstr>Advantages of ‘pure’ functions</vt:lpstr>
      <vt:lpstr>Avoid mutating values</vt:lpstr>
      <vt:lpstr>PowerPoint Presentation</vt:lpstr>
      <vt:lpstr>Lenses</vt:lpstr>
      <vt:lpstr>FP features:</vt:lpstr>
      <vt:lpstr>FP features:</vt:lpstr>
      <vt:lpstr>Functions as first-class citizens</vt:lpstr>
      <vt:lpstr>Functions as first-class citizens: example</vt:lpstr>
      <vt:lpstr>Any better use-cases?</vt:lpstr>
      <vt:lpstr>3 essential functions to manipulate arrays</vt:lpstr>
      <vt:lpstr>PowerPoint Presentation</vt:lpstr>
      <vt:lpstr>Currying</vt:lpstr>
      <vt:lpstr>Currying</vt:lpstr>
      <vt:lpstr>Currying: more code reuse</vt:lpstr>
      <vt:lpstr>Currying</vt:lpstr>
      <vt:lpstr>Composition</vt:lpstr>
      <vt:lpstr>function composition composition?</vt:lpstr>
      <vt:lpstr>Composition</vt:lpstr>
      <vt:lpstr>Composition</vt:lpstr>
      <vt:lpstr>Composition</vt:lpstr>
      <vt:lpstr>Optional bonus: debugging composition</vt:lpstr>
      <vt:lpstr>FP features:</vt:lpstr>
      <vt:lpstr>FP features:</vt:lpstr>
      <vt:lpstr>typeclasses</vt:lpstr>
      <vt:lpstr>types</vt:lpstr>
      <vt:lpstr>Didn’t Java/C++ have types too?</vt:lpstr>
      <vt:lpstr>PowerPoint Presentation</vt:lpstr>
      <vt:lpstr>Time Brendan Eich took to make JS:</vt:lpstr>
      <vt:lpstr>Time it took to make Haskell:</vt:lpstr>
      <vt:lpstr>…</vt:lpstr>
      <vt:lpstr>Time it took to make Haskell: 26 years</vt:lpstr>
      <vt:lpstr>???</vt:lpstr>
      <vt:lpstr>PowerPoint Presentation</vt:lpstr>
      <vt:lpstr>So, what could be better?</vt:lpstr>
      <vt:lpstr>Type inference</vt:lpstr>
      <vt:lpstr>Typeclasses: containers</vt:lpstr>
      <vt:lpstr>e.g. functor: a container with map()</vt:lpstr>
      <vt:lpstr>Simple typeclass methods:</vt:lpstr>
      <vt:lpstr>Typeclass #2: applicative functor</vt:lpstr>
      <vt:lpstr>Typeclass 3/3: monad</vt:lpstr>
      <vt:lpstr>fmap() example #1：Array + R.chain</vt:lpstr>
      <vt:lpstr>fmap() example #2：Promise + then()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what?</vt:lpstr>
      <vt:lpstr>Containers? Why?</vt:lpstr>
      <vt:lpstr>Maybe monad</vt:lpstr>
      <vt:lpstr>Sanctuary.js: typeclass implementations for JS</vt:lpstr>
      <vt:lpstr>Either monad</vt:lpstr>
      <vt:lpstr>PowerPoint Presentation</vt:lpstr>
      <vt:lpstr>Monad use-cases: type inference?</vt:lpstr>
      <vt:lpstr>Typeclasses… any more?</vt:lpstr>
      <vt:lpstr>Algebraic data types (ADTs) in category theory</vt:lpstr>
      <vt:lpstr>So, what of JS?</vt:lpstr>
      <vt:lpstr>PowerPoint Presentation</vt:lpstr>
      <vt:lpstr>Questions?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G</dc:creator>
  <cp:lastModifiedBy>T G</cp:lastModifiedBy>
  <cp:revision>115</cp:revision>
  <dcterms:created xsi:type="dcterms:W3CDTF">2016-12-15T10:34:24Z</dcterms:created>
  <dcterms:modified xsi:type="dcterms:W3CDTF">2017-01-10T04:31:36Z</dcterms:modified>
</cp:coreProperties>
</file>